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20"/>
  </p:notesMasterIdLst>
  <p:sldIdLst>
    <p:sldId id="256" r:id="rId5"/>
    <p:sldId id="273" r:id="rId6"/>
    <p:sldId id="274" r:id="rId7"/>
    <p:sldId id="263" r:id="rId8"/>
    <p:sldId id="277" r:id="rId9"/>
    <p:sldId id="264" r:id="rId10"/>
    <p:sldId id="265" r:id="rId11"/>
    <p:sldId id="262" r:id="rId12"/>
    <p:sldId id="271" r:id="rId13"/>
    <p:sldId id="279" r:id="rId14"/>
    <p:sldId id="281" r:id="rId15"/>
    <p:sldId id="261" r:id="rId16"/>
    <p:sldId id="257" r:id="rId17"/>
    <p:sldId id="259" r:id="rId18"/>
    <p:sldId id="29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7C246-EFFA-4784-A383-CE298237AAE5}" v="72" dt="2025-02-26T07:02:44.972"/>
    <p1510:client id="{18E0C69B-7692-C157-DFD7-65D9A5AFFD9E}" v="18" dt="2025-02-26T00:41:19.689"/>
    <p1510:client id="{19DC603F-128A-49BE-AE65-D5F716D62C23}" v="4" dt="2025-02-26T05:08:30.864"/>
    <p1510:client id="{1D6C0981-3DE3-445E-B630-A83C9A3A3E4C}" v="10" dt="2025-02-26T05:30:36.263"/>
    <p1510:client id="{3E9E3130-BB72-41AF-BF9F-6EC98CEDD059}" v="3" dt="2025-02-25T19:52:24.250"/>
    <p1510:client id="{5545FECC-4907-4DD0-A0DE-4915D790AB2B}" v="3" dt="2025-02-26T04:41:19.620"/>
    <p1510:client id="{5C9899AA-A1D9-45C2-8A2C-458CDC17BA60}" v="37" dt="2025-02-26T04:51:45.590"/>
    <p1510:client id="{6984F209-4F07-4964-B15C-CBD4F0AA7B72}" v="1" dt="2025-02-26T18:45:23.335"/>
    <p1510:client id="{6DD2963F-CA3B-460A-A0B4-D6E7B708132A}" v="11" dt="2025-02-25T19:50:50.845"/>
    <p1510:client id="{870EBBF5-6B65-4AE3-8626-74982ABD0988}" v="11" dt="2025-02-26T16:36:26.388"/>
    <p1510:client id="{96FCF58C-B925-420A-A50D-DFCC22A3DBF6}" v="4" dt="2025-02-26T21:20:51.162"/>
    <p1510:client id="{972D41D2-8DD6-492D-9314-6554D8F08AED}" v="169" dt="2025-02-25T20:27:13.798"/>
    <p1510:client id="{9A1038EA-7111-4B66-8D2D-3D85255CE244}" v="110" dt="2025-02-26T05:27:08.397"/>
    <p1510:client id="{9D26C23B-2D0F-4292-A303-A56109B01B3E}" v="805" dt="2025-02-26T05:54:45.545"/>
    <p1510:client id="{9D56C41B-48D8-4606-8F78-8AE0DA21071A}" v="10" dt="2025-02-26T21:35:25.283"/>
    <p1510:client id="{A7E07F08-4B83-434C-951E-545AC5F353C1}" v="6" dt="2025-02-26T21:20:15.118"/>
    <p1510:client id="{BB156EAB-0DB8-4591-9821-5A15BCC1618B}" v="78" dt="2025-02-26T00:42:59.626"/>
    <p1510:client id="{C8D350C2-B74A-430D-9540-1E98023C544B}" v="11" dt="2025-02-25T23:30:40.303"/>
    <p1510:client id="{D0A4BB92-BF23-4C8B-B42C-EF9EE9792181}" v="3" dt="2025-02-26T21:21:22.416"/>
    <p1510:client id="{D180AAEB-77EA-4C3B-A112-148F19C2991F}" v="52" dt="2025-02-26T18:50:58.612"/>
    <p1510:client id="{DE65F8D0-A50E-4618-BA8F-F26668B5A2DD}" v="6" dt="2025-02-26T21:23:27.307"/>
    <p1510:client id="{EE9E4455-8063-433F-BE0E-5999CF52C692}" v="7" dt="2025-02-26T05:25:30.096"/>
    <p1510:client id="{F782680F-F7B0-4D1F-8965-C4A2354E2A59}" v="9" dt="2025-02-25T04:18:58.5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CBA37-547A-41DC-B2E1-150690161A96}" type="datetimeFigureOut">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DF22B-FBA1-4A78-9032-18361E525A85}" type="slidenum">
              <a:t>‹#›</a:t>
            </a:fld>
            <a:endParaRPr lang="en-US"/>
          </a:p>
        </p:txBody>
      </p:sp>
    </p:spTree>
    <p:extLst>
      <p:ext uri="{BB962C8B-B14F-4D97-AF65-F5344CB8AC3E}">
        <p14:creationId xmlns:p14="http://schemas.microsoft.com/office/powerpoint/2010/main" val="3862042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8C7C9-3533-933D-840A-00D55B245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3B3F5-7C71-55C4-A940-B088C6A49D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B19489-1494-5739-AC9A-CDFE0E1EBE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652EC83-E96C-4127-8141-05F6CD6D669A}"/>
              </a:ext>
            </a:extLst>
          </p:cNvPr>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3333064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29753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42914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59295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139447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99173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2/26/2025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453686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2/26/2025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12465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16839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34973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56717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84947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90845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382379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6470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2/26/2025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3975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2/26/2025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89710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2/26/2025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0692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2741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2/26/2025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3103986050"/>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statecancerprofiles.cancer.go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15346"/>
            <a:ext cx="9144000" cy="2387600"/>
          </a:xfrm>
        </p:spPr>
        <p:txBody>
          <a:bodyPr>
            <a:normAutofit/>
          </a:bodyPr>
          <a:lstStyle/>
          <a:p>
            <a:pPr algn="l"/>
            <a:br>
              <a:rPr lang="en-US" sz="3000"/>
            </a:br>
            <a:br>
              <a:rPr lang="en-US" sz="3000"/>
            </a:br>
            <a:endParaRPr lang="en-US" sz="3000"/>
          </a:p>
          <a:p>
            <a:r>
              <a:rPr lang="en-US" sz="3600"/>
              <a:t>Application of Graph Theory to Modeling and Visualization of Epidemiology Data</a:t>
            </a:r>
          </a:p>
        </p:txBody>
      </p:sp>
      <p:sp>
        <p:nvSpPr>
          <p:cNvPr id="3" name="Subtitle 2"/>
          <p:cNvSpPr>
            <a:spLocks noGrp="1"/>
          </p:cNvSpPr>
          <p:nvPr>
            <p:ph type="subTitle" idx="1"/>
          </p:nvPr>
        </p:nvSpPr>
        <p:spPr>
          <a:xfrm>
            <a:off x="1524000" y="4183225"/>
            <a:ext cx="9144000" cy="1655762"/>
          </a:xfrm>
        </p:spPr>
        <p:txBody>
          <a:bodyPr vert="horz" lIns="91440" tIns="45720" rIns="91440" bIns="45720" rtlCol="0" anchor="t">
            <a:normAutofit fontScale="85000" lnSpcReduction="20000"/>
          </a:bodyPr>
          <a:lstStyle/>
          <a:p>
            <a:r>
              <a:rPr lang="en-US" sz="2700">
                <a:latin typeface="Aptos Display"/>
              </a:rPr>
              <a:t>Group F:</a:t>
            </a:r>
            <a:br>
              <a:rPr lang="en-US" sz="2700">
                <a:latin typeface="Aptos Display"/>
              </a:rPr>
            </a:br>
            <a:r>
              <a:rPr lang="en-US" sz="2700">
                <a:latin typeface="Aptos Display"/>
              </a:rPr>
              <a:t>Ayan Ali Mohammed </a:t>
            </a:r>
            <a:br>
              <a:rPr lang="en-US" sz="2700">
                <a:latin typeface="Aptos Display"/>
              </a:rPr>
            </a:br>
            <a:r>
              <a:rPr lang="en-US" sz="2700">
                <a:latin typeface="Aptos Display"/>
              </a:rPr>
              <a:t>Jason Driscoll</a:t>
            </a:r>
            <a:br>
              <a:rPr lang="en-US" sz="2700">
                <a:latin typeface="Aptos Display"/>
              </a:rPr>
            </a:br>
            <a:r>
              <a:rPr lang="en-US" sz="2700">
                <a:latin typeface="Aptos Display"/>
              </a:rPr>
              <a:t>Jeswanth Reddy Dwaram</a:t>
            </a:r>
            <a:br>
              <a:rPr lang="en-US" sz="2700">
                <a:latin typeface="Aptos Display"/>
              </a:rPr>
            </a:br>
            <a:r>
              <a:rPr lang="en-US" sz="2700">
                <a:latin typeface="Aptos Display"/>
              </a:rPr>
              <a:t>Sathish Reddy Kallu</a:t>
            </a:r>
            <a:br>
              <a:rPr lang="en-US" sz="2700">
                <a:latin typeface="Aptos Display"/>
              </a:rPr>
            </a:br>
            <a:endParaRPr lang="en-US" sz="2700">
              <a:latin typeface="Aptos Display"/>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30AD51-0B49-7829-ED0A-F5EF25E1C3FE}"/>
              </a:ext>
            </a:extLst>
          </p:cNvPr>
          <p:cNvSpPr>
            <a:spLocks noGrp="1"/>
          </p:cNvSpPr>
          <p:nvPr>
            <p:ph type="title"/>
          </p:nvPr>
        </p:nvSpPr>
        <p:spPr>
          <a:xfrm>
            <a:off x="-326" y="-6232"/>
            <a:ext cx="4534122" cy="1731221"/>
          </a:xfrm>
        </p:spPr>
        <p:txBody>
          <a:bodyPr vert="horz" lIns="91440" tIns="45720" rIns="91440" bIns="45720" rtlCol="0" anchor="b">
            <a:normAutofit/>
          </a:bodyPr>
          <a:lstStyle/>
          <a:p>
            <a:r>
              <a:rPr lang="en-US" kern="1200">
                <a:solidFill>
                  <a:schemeClr val="tx1"/>
                </a:solidFill>
                <a:latin typeface="+mj-lt"/>
                <a:ea typeface="+mj-ea"/>
                <a:cs typeface="+mj-cs"/>
              </a:rPr>
              <a:t>Univariate Analysis:</a:t>
            </a:r>
            <a:br>
              <a:rPr lang="en-US" kern="1200">
                <a:solidFill>
                  <a:schemeClr val="tx1"/>
                </a:solidFill>
                <a:latin typeface="+mj-lt"/>
                <a:ea typeface="+mj-ea"/>
                <a:cs typeface="+mj-cs"/>
              </a:rPr>
            </a:br>
            <a:br>
              <a:rPr lang="en-US" kern="1200">
                <a:solidFill>
                  <a:schemeClr val="tx1"/>
                </a:solidFill>
                <a:latin typeface="+mj-lt"/>
                <a:ea typeface="+mj-ea"/>
                <a:cs typeface="+mj-cs"/>
              </a:rPr>
            </a:br>
            <a:r>
              <a:rPr lang="en-US" kern="1200">
                <a:solidFill>
                  <a:schemeClr val="tx1"/>
                </a:solidFill>
                <a:latin typeface="+mj-lt"/>
                <a:ea typeface="+mj-ea"/>
                <a:cs typeface="+mj-cs"/>
              </a:rPr>
              <a:t> </a:t>
            </a:r>
          </a:p>
        </p:txBody>
      </p:sp>
      <p:pic>
        <p:nvPicPr>
          <p:cNvPr id="3076" name="Picture 4" descr="A map of the united states&#10;&#10;AI-generated content may be incorrect.">
            <a:extLst>
              <a:ext uri="{FF2B5EF4-FFF2-40B4-BE49-F238E27FC236}">
                <a16:creationId xmlns:a16="http://schemas.microsoft.com/office/drawing/2014/main" id="{3E2FB268-4DC4-A6CE-F42C-30C0892183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667082" y="600587"/>
            <a:ext cx="8531571" cy="5494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51BF84A-C99E-F6DA-9938-A5B3AA197DD1}"/>
              </a:ext>
            </a:extLst>
          </p:cNvPr>
          <p:cNvSpPr>
            <a:spLocks noGrp="1"/>
          </p:cNvSpPr>
          <p:nvPr>
            <p:ph type="body" sz="half" idx="2"/>
          </p:nvPr>
        </p:nvSpPr>
        <p:spPr>
          <a:xfrm>
            <a:off x="239297" y="1058102"/>
            <a:ext cx="3455821" cy="3447832"/>
          </a:xfrm>
        </p:spPr>
        <p:txBody>
          <a:bodyPr vert="horz" lIns="91440" tIns="45720" rIns="91440" bIns="45720" rtlCol="0" anchor="t">
            <a:normAutofit/>
          </a:bodyPr>
          <a:lstStyle/>
          <a:p>
            <a:pPr indent="-228600">
              <a:buFont typeface="Arial" panose="020B0604020202020204" pitchFamily="34" charset="0"/>
              <a:buChar char="•"/>
            </a:pPr>
            <a:r>
              <a:rPr lang="en-US" sz="2000"/>
              <a:t>Map shows the distribution of cancer incidence rates across U.S. counties. High-incidence areas (pink) are concentrated in specific regions, while gray counties have missing data</a:t>
            </a:r>
          </a:p>
          <a:p>
            <a:pPr indent="-228600">
              <a:buFont typeface="Arial" panose="020B0604020202020204" pitchFamily="34" charset="0"/>
              <a:buChar char="•"/>
            </a:pPr>
            <a:endParaRPr lang="en-US" sz="2000"/>
          </a:p>
        </p:txBody>
      </p:sp>
    </p:spTree>
    <p:extLst>
      <p:ext uri="{BB962C8B-B14F-4D97-AF65-F5344CB8AC3E}">
        <p14:creationId xmlns:p14="http://schemas.microsoft.com/office/powerpoint/2010/main" val="1357255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EBAC-8F4F-377A-09BF-7DC8346B26A9}"/>
              </a:ext>
            </a:extLst>
          </p:cNvPr>
          <p:cNvSpPr>
            <a:spLocks noGrp="1"/>
          </p:cNvSpPr>
          <p:nvPr>
            <p:ph type="title"/>
          </p:nvPr>
        </p:nvSpPr>
        <p:spPr>
          <a:xfrm>
            <a:off x="127393" y="241692"/>
            <a:ext cx="4406507" cy="635000"/>
          </a:xfrm>
        </p:spPr>
        <p:txBody>
          <a:bodyPr anchor="b">
            <a:normAutofit/>
          </a:bodyPr>
          <a:lstStyle/>
          <a:p>
            <a:r>
              <a:rPr lang="en-IN" sz="3200"/>
              <a:t>Multivariate Analysis</a:t>
            </a:r>
          </a:p>
        </p:txBody>
      </p:sp>
      <p:sp>
        <p:nvSpPr>
          <p:cNvPr id="3" name="Content Placeholder 2">
            <a:extLst>
              <a:ext uri="{FF2B5EF4-FFF2-40B4-BE49-F238E27FC236}">
                <a16:creationId xmlns:a16="http://schemas.microsoft.com/office/drawing/2014/main" id="{2EA0BBF6-ED06-DDD3-A113-CEA6BDA73CF6}"/>
              </a:ext>
            </a:extLst>
          </p:cNvPr>
          <p:cNvSpPr>
            <a:spLocks noGrp="1"/>
          </p:cNvSpPr>
          <p:nvPr>
            <p:ph idx="1"/>
          </p:nvPr>
        </p:nvSpPr>
        <p:spPr>
          <a:xfrm>
            <a:off x="137698" y="1238076"/>
            <a:ext cx="3175804" cy="4713039"/>
          </a:xfrm>
        </p:spPr>
        <p:txBody>
          <a:bodyPr anchor="t">
            <a:normAutofit/>
          </a:bodyPr>
          <a:lstStyle/>
          <a:p>
            <a:r>
              <a:rPr lang="en-US" sz="1900"/>
              <a:t>Cancer Incidence &amp; Proximity to Major River</a:t>
            </a:r>
          </a:p>
          <a:p>
            <a:r>
              <a:rPr lang="en-US" sz="1900"/>
              <a:t>Visualization overlays major river systems (Missouri, Mississippi, and Ohio) on cancer incidence data. The correlation suggests potential environmental factors related to water sources that may influence cancer rates in certain counties.</a:t>
            </a:r>
            <a:endParaRPr lang="en-IN" sz="1900"/>
          </a:p>
          <a:p>
            <a:endParaRPr lang="en-IN" sz="1900"/>
          </a:p>
        </p:txBody>
      </p:sp>
      <p:pic>
        <p:nvPicPr>
          <p:cNvPr id="3080" name="Picture 8" descr="A map of the united states&#10;&#10;AI-generated content may be incorrect.">
            <a:extLst>
              <a:ext uri="{FF2B5EF4-FFF2-40B4-BE49-F238E27FC236}">
                <a16:creationId xmlns:a16="http://schemas.microsoft.com/office/drawing/2014/main" id="{9E95432B-6029-01DA-3BF9-838D7C1C71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49933" y="871028"/>
            <a:ext cx="8944394" cy="551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538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92D628-D045-2D9D-77DC-8847E4E8D42F}"/>
              </a:ext>
            </a:extLst>
          </p:cNvPr>
          <p:cNvSpPr txBox="1"/>
          <p:nvPr/>
        </p:nvSpPr>
        <p:spPr>
          <a:xfrm>
            <a:off x="2210881" y="192895"/>
            <a:ext cx="97680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EDA – Limitations, Challenges and Issues Encountered </a:t>
            </a:r>
          </a:p>
        </p:txBody>
      </p:sp>
      <p:sp>
        <p:nvSpPr>
          <p:cNvPr id="6" name="TextBox 5">
            <a:extLst>
              <a:ext uri="{FF2B5EF4-FFF2-40B4-BE49-F238E27FC236}">
                <a16:creationId xmlns:a16="http://schemas.microsoft.com/office/drawing/2014/main" id="{07EBBCB4-C215-1542-8C5D-4D89958C0157}"/>
              </a:ext>
            </a:extLst>
          </p:cNvPr>
          <p:cNvSpPr txBox="1"/>
          <p:nvPr/>
        </p:nvSpPr>
        <p:spPr>
          <a:xfrm>
            <a:off x="3210280" y="3873812"/>
            <a:ext cx="7769225" cy="1107996"/>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a:t>Complexity – Dimensionality – Magnitude of Relationships</a:t>
            </a:r>
          </a:p>
          <a:p>
            <a:pPr algn="ctr"/>
            <a:endParaRPr lang="en-US" sz="2200" b="1"/>
          </a:p>
          <a:p>
            <a:pPr algn="ctr"/>
            <a:r>
              <a:rPr lang="en-US" sz="2200" b="1"/>
              <a:t>Data Complete – Standardization – Geography is Hard</a:t>
            </a:r>
            <a:endParaRPr lang="en-US" sz="2200"/>
          </a:p>
        </p:txBody>
      </p:sp>
      <p:pic>
        <p:nvPicPr>
          <p:cNvPr id="3" name="Picture 2" descr="A red and white bar graph&#10;&#10;AI-generated content may be incorrect.">
            <a:extLst>
              <a:ext uri="{FF2B5EF4-FFF2-40B4-BE49-F238E27FC236}">
                <a16:creationId xmlns:a16="http://schemas.microsoft.com/office/drawing/2014/main" id="{B9BED8C2-B41C-18CC-04AC-387365281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537" y="1123696"/>
            <a:ext cx="54864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red bar graph with numbers and a white background&#10;&#10;AI-generated content may be incorrect.">
            <a:extLst>
              <a:ext uri="{FF2B5EF4-FFF2-40B4-BE49-F238E27FC236}">
                <a16:creationId xmlns:a16="http://schemas.microsoft.com/office/drawing/2014/main" id="{7F2FD7CF-F57B-25B7-E7F7-DB7B7F335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47" y="1123696"/>
            <a:ext cx="54864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8ECD811-9ABB-6246-DA0B-C6459CEAB883}"/>
              </a:ext>
            </a:extLst>
          </p:cNvPr>
          <p:cNvPicPr>
            <a:picLocks noChangeAspect="1"/>
          </p:cNvPicPr>
          <p:nvPr/>
        </p:nvPicPr>
        <p:blipFill>
          <a:blip r:embed="rId4"/>
          <a:stretch>
            <a:fillRect/>
          </a:stretch>
        </p:blipFill>
        <p:spPr>
          <a:xfrm>
            <a:off x="493147" y="3706073"/>
            <a:ext cx="2498345" cy="2743200"/>
          </a:xfrm>
          <a:prstGeom prst="rect">
            <a:avLst/>
          </a:prstGeom>
        </p:spPr>
      </p:pic>
    </p:spTree>
    <p:extLst>
      <p:ext uri="{BB962C8B-B14F-4D97-AF65-F5344CB8AC3E}">
        <p14:creationId xmlns:p14="http://schemas.microsoft.com/office/powerpoint/2010/main" val="1783678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12479-CFB6-9986-07B8-F691913D055D}"/>
              </a:ext>
            </a:extLst>
          </p:cNvPr>
          <p:cNvSpPr>
            <a:spLocks noGrp="1"/>
          </p:cNvSpPr>
          <p:nvPr>
            <p:ph type="title"/>
          </p:nvPr>
        </p:nvSpPr>
        <p:spPr>
          <a:xfrm>
            <a:off x="1288877" y="141844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Multi-variate Geographic Visualization</a:t>
            </a:r>
          </a:p>
        </p:txBody>
      </p:sp>
      <p:pic>
        <p:nvPicPr>
          <p:cNvPr id="7" name="Picture 6" descr="A map of the united states&#10;&#10;AI-generated content may be incorrect.">
            <a:extLst>
              <a:ext uri="{FF2B5EF4-FFF2-40B4-BE49-F238E27FC236}">
                <a16:creationId xmlns:a16="http://schemas.microsoft.com/office/drawing/2014/main" id="{0DCE4C66-8EBB-A57E-94E1-22E7647C925A}"/>
              </a:ext>
            </a:extLst>
          </p:cNvPr>
          <p:cNvPicPr>
            <a:picLocks noChangeAspect="1"/>
          </p:cNvPicPr>
          <p:nvPr/>
        </p:nvPicPr>
        <p:blipFill>
          <a:blip r:embed="rId2"/>
          <a:stretch>
            <a:fillRect/>
          </a:stretch>
        </p:blipFill>
        <p:spPr>
          <a:xfrm>
            <a:off x="4402777" y="732311"/>
            <a:ext cx="6861960" cy="40771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02E90190-166B-638A-BBB3-78656E20793A}"/>
              </a:ext>
            </a:extLst>
          </p:cNvPr>
          <p:cNvSpPr txBox="1"/>
          <p:nvPr/>
        </p:nvSpPr>
        <p:spPr>
          <a:xfrm>
            <a:off x="340433" y="143368"/>
            <a:ext cx="331769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t>Assumptions</a:t>
            </a:r>
            <a:endParaRPr lang="en-US" b="1"/>
          </a:p>
        </p:txBody>
      </p:sp>
      <p:sp>
        <p:nvSpPr>
          <p:cNvPr id="4" name="TextBox 3">
            <a:extLst>
              <a:ext uri="{FF2B5EF4-FFF2-40B4-BE49-F238E27FC236}">
                <a16:creationId xmlns:a16="http://schemas.microsoft.com/office/drawing/2014/main" id="{1ED75320-C7AA-5FCC-4288-5062F94A4FC7}"/>
              </a:ext>
            </a:extLst>
          </p:cNvPr>
          <p:cNvSpPr txBox="1"/>
          <p:nvPr/>
        </p:nvSpPr>
        <p:spPr>
          <a:xfrm>
            <a:off x="1290351" y="4970737"/>
            <a:ext cx="9977406" cy="1754326"/>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There are relationships between disease patterns and environmental hazards.</a:t>
            </a:r>
          </a:p>
          <a:p>
            <a:endParaRPr lang="en-US">
              <a:latin typeface="Aptos"/>
              <a:cs typeface="Arial"/>
            </a:endParaRPr>
          </a:p>
          <a:p>
            <a:r>
              <a:rPr lang="en-US"/>
              <a:t>These patterns can be influenced by the presence of natural pathways.</a:t>
            </a:r>
          </a:p>
          <a:p>
            <a:endParaRPr lang="en-US">
              <a:latin typeface="Aptos"/>
              <a:cs typeface="Arial"/>
            </a:endParaRPr>
          </a:p>
          <a:p>
            <a:r>
              <a:rPr lang="en-US"/>
              <a:t>Node-and-edge analysis can enhance modeling abilities in areas standard methods struggle.</a:t>
            </a:r>
          </a:p>
          <a:p>
            <a:pPr algn="l"/>
            <a:endParaRPr lang="en-US"/>
          </a:p>
        </p:txBody>
      </p:sp>
    </p:spTree>
    <p:extLst>
      <p:ext uri="{BB962C8B-B14F-4D97-AF65-F5344CB8AC3E}">
        <p14:creationId xmlns:p14="http://schemas.microsoft.com/office/powerpoint/2010/main" val="204723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FE1AE2-2B4B-880F-DC97-84A38B549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2E9E9-7C27-4AE9-C382-95B5A99DEDE5}"/>
              </a:ext>
            </a:extLst>
          </p:cNvPr>
          <p:cNvSpPr>
            <a:spLocks noGrp="1"/>
          </p:cNvSpPr>
          <p:nvPr>
            <p:ph type="title"/>
          </p:nvPr>
        </p:nvSpPr>
        <p:spPr>
          <a:xfrm>
            <a:off x="642753" y="2283941"/>
            <a:ext cx="2846614" cy="2596737"/>
          </a:xfrm>
          <a:noFill/>
        </p:spPr>
        <p:txBody>
          <a:bodyPr vert="horz" lIns="91440" tIns="45720" rIns="91440" bIns="45720" rtlCol="0" anchor="ctr">
            <a:normAutofit/>
          </a:bodyPr>
          <a:lstStyle/>
          <a:p>
            <a:pPr algn="ctr"/>
            <a:r>
              <a:rPr lang="en-US" sz="1700" b="1" u="sng" kern="1200">
                <a:solidFill>
                  <a:srgbClr val="FFFFFF"/>
                </a:solidFill>
                <a:latin typeface="+mj-lt"/>
                <a:ea typeface="+mj-ea"/>
                <a:cs typeface="+mj-cs"/>
              </a:rPr>
              <a:t> Nodal </a:t>
            </a:r>
            <a:r>
              <a:rPr lang="en-US" sz="1700" b="1" u="sng">
                <a:solidFill>
                  <a:srgbClr val="FFFFFF"/>
                </a:solidFill>
              </a:rPr>
              <a:t>Visualizations of</a:t>
            </a:r>
            <a:r>
              <a:rPr lang="en-US" sz="1700" b="1" u="sng" kern="1200">
                <a:solidFill>
                  <a:srgbClr val="FFFFFF"/>
                </a:solidFill>
                <a:latin typeface="+mj-lt"/>
                <a:ea typeface="+mj-ea"/>
                <a:cs typeface="+mj-cs"/>
              </a:rPr>
              <a:t> States and </a:t>
            </a:r>
            <a:br>
              <a:rPr lang="en-US" sz="1700" b="1" u="sng">
                <a:solidFill>
                  <a:srgbClr val="FFFFFF"/>
                </a:solidFill>
              </a:rPr>
            </a:br>
            <a:r>
              <a:rPr lang="en-US" sz="1700" b="1" u="sng" kern="1200">
                <a:solidFill>
                  <a:srgbClr val="FFFFFF"/>
                </a:solidFill>
                <a:latin typeface="+mj-lt"/>
                <a:ea typeface="+mj-ea"/>
                <a:cs typeface="+mj-cs"/>
              </a:rPr>
              <a:t>Superfund Sites</a:t>
            </a:r>
          </a:p>
        </p:txBody>
      </p:sp>
      <p:pic>
        <p:nvPicPr>
          <p:cNvPr id="6" name="Picture 5" descr="A group of states with names&#10;&#10;AI-generated content may be incorrect.">
            <a:extLst>
              <a:ext uri="{FF2B5EF4-FFF2-40B4-BE49-F238E27FC236}">
                <a16:creationId xmlns:a16="http://schemas.microsoft.com/office/drawing/2014/main" id="{D2681BFB-33E1-35EA-24CE-289B6E7A26F4}"/>
              </a:ext>
            </a:extLst>
          </p:cNvPr>
          <p:cNvPicPr>
            <a:picLocks noChangeAspect="1"/>
          </p:cNvPicPr>
          <p:nvPr/>
        </p:nvPicPr>
        <p:blipFill>
          <a:blip r:embed="rId2"/>
          <a:stretch>
            <a:fillRect/>
          </a:stretch>
        </p:blipFill>
        <p:spPr>
          <a:xfrm>
            <a:off x="762688" y="316220"/>
            <a:ext cx="5031206" cy="2968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map of the state of mississippi river&#10;&#10;AI-generated content may be incorrect.">
            <a:extLst>
              <a:ext uri="{FF2B5EF4-FFF2-40B4-BE49-F238E27FC236}">
                <a16:creationId xmlns:a16="http://schemas.microsoft.com/office/drawing/2014/main" id="{DC29AB43-9211-427B-63A1-9ADB1E25D360}"/>
              </a:ext>
            </a:extLst>
          </p:cNvPr>
          <p:cNvPicPr>
            <a:picLocks noChangeAspect="1"/>
          </p:cNvPicPr>
          <p:nvPr/>
        </p:nvPicPr>
        <p:blipFill>
          <a:blip r:embed="rId3"/>
          <a:stretch>
            <a:fillRect/>
          </a:stretch>
        </p:blipFill>
        <p:spPr>
          <a:xfrm>
            <a:off x="762689" y="3524152"/>
            <a:ext cx="5031206" cy="2968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ADAD1472-6B21-EE7B-19D0-7C7E030E1F8C}"/>
              </a:ext>
            </a:extLst>
          </p:cNvPr>
          <p:cNvSpPr txBox="1"/>
          <p:nvPr/>
        </p:nvSpPr>
        <p:spPr>
          <a:xfrm>
            <a:off x="6091672" y="312211"/>
            <a:ext cx="5356460" cy="409342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u="sng">
                <a:latin typeface="Aptos"/>
              </a:rPr>
              <a:t>Next Steps:</a:t>
            </a:r>
            <a:endParaRPr lang="en-US" sz="3600" u="sng"/>
          </a:p>
          <a:p>
            <a:endParaRPr lang="en-US" sz="2400">
              <a:latin typeface="Aptos"/>
            </a:endParaRPr>
          </a:p>
          <a:p>
            <a:pPr algn="l"/>
            <a:r>
              <a:rPr lang="en-US" sz="2000" kern="1200">
                <a:latin typeface="Aptos"/>
                <a:ea typeface="+mn-ea"/>
                <a:cs typeface="+mn-cs"/>
              </a:rPr>
              <a:t>1. Convert data to node-and-edge format.</a:t>
            </a:r>
            <a:endParaRPr lang="en-US" sz="2000"/>
          </a:p>
          <a:p>
            <a:endParaRPr lang="en-US" sz="2000">
              <a:latin typeface="Aptos"/>
            </a:endParaRPr>
          </a:p>
          <a:p>
            <a:pPr algn="l"/>
            <a:r>
              <a:rPr lang="en-US" sz="2000" kern="1200">
                <a:latin typeface="Aptos"/>
                <a:ea typeface="+mn-ea"/>
                <a:cs typeface="+mn-cs"/>
              </a:rPr>
              <a:t>2. Combine data by joining graphs</a:t>
            </a:r>
            <a:r>
              <a:rPr lang="en-US" sz="2000">
                <a:latin typeface="Aptos"/>
              </a:rPr>
              <a:t>.</a:t>
            </a:r>
            <a:endParaRPr lang="en-US" sz="2000"/>
          </a:p>
          <a:p>
            <a:endParaRPr lang="en-US" sz="2000">
              <a:latin typeface="Aptos"/>
            </a:endParaRPr>
          </a:p>
          <a:p>
            <a:pPr algn="l"/>
            <a:r>
              <a:rPr lang="en-US" sz="2000">
                <a:latin typeface="Aptos"/>
              </a:rPr>
              <a:t>3. </a:t>
            </a:r>
            <a:r>
              <a:rPr lang="en-US" sz="2000" kern="1200">
                <a:latin typeface="Aptos"/>
                <a:ea typeface="+mn-ea"/>
                <a:cs typeface="+mn-cs"/>
              </a:rPr>
              <a:t>Layer data into the nodal representations as characteristics</a:t>
            </a:r>
            <a:r>
              <a:rPr lang="en-US" sz="2000">
                <a:latin typeface="Aptos"/>
              </a:rPr>
              <a:t>.</a:t>
            </a:r>
            <a:endParaRPr lang="en-US" sz="2000"/>
          </a:p>
          <a:p>
            <a:endParaRPr lang="en-US" sz="2000">
              <a:latin typeface="Aptos"/>
            </a:endParaRPr>
          </a:p>
          <a:p>
            <a:pPr algn="l"/>
            <a:r>
              <a:rPr lang="en-US" sz="2000" kern="1200">
                <a:latin typeface="Aptos"/>
                <a:ea typeface="+mn-ea"/>
                <a:cs typeface="+mn-cs"/>
              </a:rPr>
              <a:t>4. Conduct statistical tests</a:t>
            </a:r>
            <a:r>
              <a:rPr lang="en-US" sz="2000">
                <a:latin typeface="Aptos"/>
              </a:rPr>
              <a:t>.</a:t>
            </a:r>
            <a:endParaRPr lang="en-US" sz="2000"/>
          </a:p>
          <a:p>
            <a:endParaRPr lang="en-US" sz="2000">
              <a:latin typeface="Aptos"/>
            </a:endParaRPr>
          </a:p>
          <a:p>
            <a:pPr algn="l"/>
            <a:r>
              <a:rPr lang="en-US" sz="2000" kern="1200">
                <a:latin typeface="Aptos"/>
                <a:ea typeface="+mn-ea"/>
                <a:cs typeface="+mn-cs"/>
              </a:rPr>
              <a:t>5. Develop model/s</a:t>
            </a:r>
            <a:r>
              <a:rPr lang="en-US" sz="2000">
                <a:latin typeface="Aptos"/>
              </a:rPr>
              <a:t>.</a:t>
            </a:r>
            <a:endParaRPr lang="en-US" sz="2000"/>
          </a:p>
        </p:txBody>
      </p:sp>
    </p:spTree>
    <p:extLst>
      <p:ext uri="{BB962C8B-B14F-4D97-AF65-F5344CB8AC3E}">
        <p14:creationId xmlns:p14="http://schemas.microsoft.com/office/powerpoint/2010/main" val="109711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659728-2408-B917-FCFF-12D33C5174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C0AA8-9E37-7F8C-D5C1-28D4612881C8}"/>
              </a:ext>
            </a:extLst>
          </p:cNvPr>
          <p:cNvSpPr>
            <a:spLocks noGrp="1"/>
          </p:cNvSpPr>
          <p:nvPr>
            <p:ph type="ctrTitle"/>
          </p:nvPr>
        </p:nvSpPr>
        <p:spPr>
          <a:xfrm>
            <a:off x="638397" y="406400"/>
            <a:ext cx="10186964" cy="6089529"/>
          </a:xfrm>
        </p:spPr>
        <p:txBody>
          <a:bodyPr vert="horz" lIns="91440" tIns="45720" rIns="91440" bIns="45720" rtlCol="0" anchor="t">
            <a:noAutofit/>
          </a:bodyPr>
          <a:lstStyle/>
          <a:p>
            <a:r>
              <a:rPr lang="en-US" cap="none">
                <a:solidFill>
                  <a:schemeClr val="tx1"/>
                </a:solidFill>
              </a:rPr>
              <a:t>References</a:t>
            </a:r>
            <a:br>
              <a:rPr lang="en-US">
                <a:solidFill>
                  <a:schemeClr val="tx1"/>
                </a:solidFill>
              </a:rPr>
            </a:br>
            <a:r>
              <a:rPr lang="en-US" sz="1050">
                <a:solidFill>
                  <a:schemeClr val="tx1"/>
                </a:solidFill>
                <a:latin typeface="Roboto"/>
                <a:ea typeface="Roboto"/>
                <a:cs typeface="Roboto"/>
              </a:rPr>
              <a:t>[1]    L. Aiello and S. Banerjee, “Detecting Spatial Health Disparities Using Disease Maps,” Sep. 05, 2023, </a:t>
            </a:r>
            <a:r>
              <a:rPr lang="en-US" sz="1050" i="1" err="1">
                <a:solidFill>
                  <a:schemeClr val="tx1"/>
                </a:solidFill>
                <a:latin typeface="Roboto"/>
                <a:ea typeface="Roboto"/>
                <a:cs typeface="Roboto"/>
              </a:rPr>
              <a:t>arXiv</a:t>
            </a:r>
            <a:r>
              <a:rPr lang="en-US" sz="1050">
                <a:solidFill>
                  <a:schemeClr val="tx1"/>
                </a:solidFill>
                <a:latin typeface="Roboto"/>
                <a:ea typeface="Roboto"/>
                <a:cs typeface="Roboto"/>
              </a:rPr>
              <a:t>: arXiv:2309.02086.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10.48550/arXiv.2309.02086.</a:t>
            </a:r>
            <a:endParaRPr lang="en-US" sz="1050">
              <a:solidFill>
                <a:schemeClr val="tx1"/>
              </a:solidFill>
            </a:endParaRPr>
          </a:p>
          <a:p>
            <a:r>
              <a:rPr lang="en-US" sz="1050">
                <a:solidFill>
                  <a:schemeClr val="tx1"/>
                </a:solidFill>
                <a:latin typeface="Roboto"/>
                <a:ea typeface="Roboto"/>
                <a:cs typeface="Roboto"/>
              </a:rPr>
              <a:t>[2]    A. Saha, M. Ghorbani, D. </a:t>
            </a:r>
            <a:r>
              <a:rPr lang="en-US" sz="1050" err="1">
                <a:solidFill>
                  <a:schemeClr val="tx1"/>
                </a:solidFill>
                <a:latin typeface="Roboto"/>
                <a:ea typeface="Roboto"/>
                <a:cs typeface="Roboto"/>
              </a:rPr>
              <a:t>Suleimenova</a:t>
            </a:r>
            <a:r>
              <a:rPr lang="en-US" sz="1050">
                <a:solidFill>
                  <a:schemeClr val="tx1"/>
                </a:solidFill>
                <a:latin typeface="Roboto"/>
                <a:ea typeface="Roboto"/>
                <a:cs typeface="Roboto"/>
              </a:rPr>
              <a:t>, A. Anagnostou, and D. Groen, “Impact of geography on the importance of parameters in infectious disease models,” Oct. 20, 2023, </a:t>
            </a:r>
            <a:r>
              <a:rPr lang="en-US" sz="1050" i="1" err="1">
                <a:solidFill>
                  <a:schemeClr val="tx1"/>
                </a:solidFill>
                <a:latin typeface="Roboto"/>
                <a:ea typeface="Roboto"/>
                <a:cs typeface="Roboto"/>
              </a:rPr>
              <a:t>arXiv</a:t>
            </a:r>
            <a:r>
              <a:rPr lang="en-US" sz="1050">
                <a:solidFill>
                  <a:schemeClr val="tx1"/>
                </a:solidFill>
                <a:latin typeface="Roboto"/>
                <a:ea typeface="Roboto"/>
                <a:cs typeface="Roboto"/>
              </a:rPr>
              <a:t>: arXiv:2310.02449.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10.48550/arXiv.2310.02449.</a:t>
            </a:r>
            <a:endParaRPr lang="en-US" sz="1050">
              <a:solidFill>
                <a:schemeClr val="tx1"/>
              </a:solidFill>
            </a:endParaRPr>
          </a:p>
          <a:p>
            <a:r>
              <a:rPr lang="en-US" sz="1050">
                <a:solidFill>
                  <a:schemeClr val="tx1"/>
                </a:solidFill>
                <a:latin typeface="Roboto"/>
                <a:ea typeface="Roboto"/>
                <a:cs typeface="Roboto"/>
              </a:rPr>
              <a:t>[3]    T. Q. Tan, R. Kullar, T. H. Swartz, T. A. Mathew, D. A. Piggott, and V. </a:t>
            </a:r>
            <a:r>
              <a:rPr lang="en-US" sz="1050" err="1">
                <a:solidFill>
                  <a:schemeClr val="tx1"/>
                </a:solidFill>
                <a:latin typeface="Roboto"/>
                <a:ea typeface="Roboto"/>
                <a:cs typeface="Roboto"/>
              </a:rPr>
              <a:t>Berthaud</a:t>
            </a:r>
            <a:r>
              <a:rPr lang="en-US" sz="1050">
                <a:solidFill>
                  <a:schemeClr val="tx1"/>
                </a:solidFill>
                <a:latin typeface="Roboto"/>
                <a:ea typeface="Roboto"/>
                <a:cs typeface="Roboto"/>
              </a:rPr>
              <a:t>, “Location Matters: Geographic Disparities and Impact of Coronavirus Disease 2019,” </a:t>
            </a:r>
            <a:r>
              <a:rPr lang="en-US" sz="1050" i="1">
                <a:solidFill>
                  <a:schemeClr val="tx1"/>
                </a:solidFill>
                <a:latin typeface="Roboto"/>
                <a:ea typeface="Roboto"/>
                <a:cs typeface="Roboto"/>
              </a:rPr>
              <a:t>The Journal of Infectious Diseases</a:t>
            </a:r>
            <a:r>
              <a:rPr lang="en-US" sz="1050">
                <a:solidFill>
                  <a:schemeClr val="tx1"/>
                </a:solidFill>
                <a:latin typeface="Roboto"/>
                <a:ea typeface="Roboto"/>
                <a:cs typeface="Roboto"/>
              </a:rPr>
              <a:t>, vol. 222, no. 12, pp. 1951–1954, Nov. 2020,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10.1093/</a:t>
            </a:r>
            <a:r>
              <a:rPr lang="en-US" sz="1050" err="1">
                <a:solidFill>
                  <a:schemeClr val="tx1"/>
                </a:solidFill>
                <a:latin typeface="Roboto"/>
                <a:ea typeface="Roboto"/>
                <a:cs typeface="Roboto"/>
              </a:rPr>
              <a:t>infdis</a:t>
            </a:r>
            <a:r>
              <a:rPr lang="en-US" sz="1050">
                <a:solidFill>
                  <a:schemeClr val="tx1"/>
                </a:solidFill>
                <a:latin typeface="Roboto"/>
                <a:ea typeface="Roboto"/>
                <a:cs typeface="Roboto"/>
              </a:rPr>
              <a:t>/jiaa583.</a:t>
            </a:r>
            <a:endParaRPr lang="en-US" sz="1050">
              <a:solidFill>
                <a:schemeClr val="tx1"/>
              </a:solidFill>
            </a:endParaRPr>
          </a:p>
          <a:p>
            <a:r>
              <a:rPr lang="en-US" sz="1050">
                <a:solidFill>
                  <a:schemeClr val="tx1"/>
                </a:solidFill>
                <a:latin typeface="Roboto"/>
                <a:ea typeface="Roboto"/>
                <a:cs typeface="Roboto"/>
              </a:rPr>
              <a:t>[4]    S. </a:t>
            </a:r>
            <a:r>
              <a:rPr lang="en-US" sz="1050" err="1">
                <a:solidFill>
                  <a:schemeClr val="tx1"/>
                </a:solidFill>
                <a:latin typeface="Roboto"/>
                <a:ea typeface="Roboto"/>
                <a:cs typeface="Roboto"/>
              </a:rPr>
              <a:t>Shiode</a:t>
            </a:r>
            <a:r>
              <a:rPr lang="en-US" sz="1050">
                <a:solidFill>
                  <a:schemeClr val="tx1"/>
                </a:solidFill>
                <a:latin typeface="Roboto"/>
                <a:ea typeface="Roboto"/>
                <a:cs typeface="Roboto"/>
              </a:rPr>
              <a:t>, “Revisiting John Snow’s map: network-based spatial demarcation of cholera area,” </a:t>
            </a:r>
            <a:r>
              <a:rPr lang="en-US" sz="1050" i="1">
                <a:solidFill>
                  <a:schemeClr val="tx1"/>
                </a:solidFill>
                <a:latin typeface="Roboto"/>
                <a:ea typeface="Roboto"/>
                <a:cs typeface="Roboto"/>
              </a:rPr>
              <a:t>International Journal of Geographical Information Science</a:t>
            </a:r>
            <a:r>
              <a:rPr lang="en-US" sz="1050">
                <a:solidFill>
                  <a:schemeClr val="tx1"/>
                </a:solidFill>
                <a:latin typeface="Roboto"/>
                <a:ea typeface="Roboto"/>
                <a:cs typeface="Roboto"/>
              </a:rPr>
              <a:t>, vol. 26, no. 1, pp. 133–150, Jan. 2012,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10.1080/13658816.2011.577433.</a:t>
            </a:r>
            <a:endParaRPr lang="en-US" sz="1050">
              <a:solidFill>
                <a:schemeClr val="tx1"/>
              </a:solidFill>
            </a:endParaRPr>
          </a:p>
          <a:p>
            <a:r>
              <a:rPr lang="en-US" sz="1050">
                <a:solidFill>
                  <a:schemeClr val="tx1"/>
                </a:solidFill>
                <a:latin typeface="Roboto"/>
                <a:ea typeface="Roboto"/>
                <a:cs typeface="Roboto"/>
              </a:rPr>
              <a:t>[5]    L. Beale, J. J. Abellan, S. Hodgson, and L. </a:t>
            </a:r>
            <a:r>
              <a:rPr lang="en-US" sz="1050" err="1">
                <a:solidFill>
                  <a:schemeClr val="tx1"/>
                </a:solidFill>
                <a:latin typeface="Roboto"/>
                <a:ea typeface="Roboto"/>
                <a:cs typeface="Roboto"/>
              </a:rPr>
              <a:t>Jarup</a:t>
            </a:r>
            <a:r>
              <a:rPr lang="en-US" sz="1050">
                <a:solidFill>
                  <a:schemeClr val="tx1"/>
                </a:solidFill>
                <a:latin typeface="Roboto"/>
                <a:ea typeface="Roboto"/>
                <a:cs typeface="Roboto"/>
              </a:rPr>
              <a:t>, “Methodologic Issues and Approaches to Spatial Epidemiology,” </a:t>
            </a:r>
            <a:r>
              <a:rPr lang="en-US" sz="1050" i="1">
                <a:solidFill>
                  <a:schemeClr val="tx1"/>
                </a:solidFill>
                <a:latin typeface="Roboto"/>
                <a:ea typeface="Roboto"/>
                <a:cs typeface="Roboto"/>
              </a:rPr>
              <a:t>Environmental Health Perspectives</a:t>
            </a:r>
            <a:r>
              <a:rPr lang="en-US" sz="1050">
                <a:solidFill>
                  <a:schemeClr val="tx1"/>
                </a:solidFill>
                <a:latin typeface="Roboto"/>
                <a:ea typeface="Roboto"/>
                <a:cs typeface="Roboto"/>
              </a:rPr>
              <a:t>, vol. 116, no. 8, pp. 1105–1110, Aug. 2008,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10.1289/ehp.10816.</a:t>
            </a:r>
            <a:endParaRPr lang="en-US" sz="1050">
              <a:solidFill>
                <a:schemeClr val="tx1"/>
              </a:solidFill>
            </a:endParaRPr>
          </a:p>
          <a:p>
            <a:r>
              <a:rPr lang="en-US" sz="1050">
                <a:solidFill>
                  <a:schemeClr val="tx1"/>
                </a:solidFill>
                <a:latin typeface="Roboto"/>
                <a:ea typeface="Roboto"/>
                <a:cs typeface="Roboto"/>
              </a:rPr>
              <a:t>[6]    Y. Cui, K. M. Eccles, R. K. Kwok, B. R. Joubert, K. P. Messier, and D. M. Balshaw, “Integrating Multiscale Geospatial Environmental Data into Large Population Health Studies: Challenges and Opportunities,” </a:t>
            </a:r>
            <a:r>
              <a:rPr lang="en-US" sz="1050" i="1">
                <a:solidFill>
                  <a:schemeClr val="tx1"/>
                </a:solidFill>
                <a:latin typeface="Roboto"/>
                <a:ea typeface="Roboto"/>
                <a:cs typeface="Roboto"/>
              </a:rPr>
              <a:t>Toxics</a:t>
            </a:r>
            <a:r>
              <a:rPr lang="en-US" sz="1050">
                <a:solidFill>
                  <a:schemeClr val="tx1"/>
                </a:solidFill>
                <a:latin typeface="Roboto"/>
                <a:ea typeface="Roboto"/>
                <a:cs typeface="Roboto"/>
              </a:rPr>
              <a:t>, vol. 10, no. 7, p. 403, Jul. 2022,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10.3390/toxics10070403.</a:t>
            </a:r>
            <a:endParaRPr lang="en-US" sz="1050">
              <a:solidFill>
                <a:schemeClr val="tx1"/>
              </a:solidFill>
            </a:endParaRPr>
          </a:p>
          <a:p>
            <a:r>
              <a:rPr lang="en-US" sz="1050">
                <a:solidFill>
                  <a:schemeClr val="tx1"/>
                </a:solidFill>
                <a:latin typeface="Roboto"/>
                <a:ea typeface="Roboto"/>
                <a:cs typeface="Roboto"/>
              </a:rPr>
              <a:t>[7]    M. Rezaeian, G. Dunn, S. St Leger, and L. Appleby, “Geographical epidemiology, spatial analysis and geographical information systems: a multidisciplinary glossary,” </a:t>
            </a:r>
            <a:r>
              <a:rPr lang="en-US" sz="1050" i="1">
                <a:solidFill>
                  <a:schemeClr val="tx1"/>
                </a:solidFill>
                <a:latin typeface="Roboto"/>
                <a:ea typeface="Roboto"/>
                <a:cs typeface="Roboto"/>
              </a:rPr>
              <a:t>Journal of Epidemiology &amp; Community Health</a:t>
            </a:r>
            <a:r>
              <a:rPr lang="en-US" sz="1050">
                <a:solidFill>
                  <a:schemeClr val="tx1"/>
                </a:solidFill>
                <a:latin typeface="Roboto"/>
                <a:ea typeface="Roboto"/>
                <a:cs typeface="Roboto"/>
              </a:rPr>
              <a:t>, vol. 61, no. 2, pp. 98–102, Feb. 2007,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10.1136/jech.2005.043117.</a:t>
            </a:r>
            <a:endParaRPr lang="en-US" sz="1050">
              <a:solidFill>
                <a:schemeClr val="tx1"/>
              </a:solidFill>
            </a:endParaRPr>
          </a:p>
          <a:p>
            <a:r>
              <a:rPr lang="en-US" sz="1050">
                <a:solidFill>
                  <a:schemeClr val="tx1"/>
                </a:solidFill>
                <a:latin typeface="Roboto"/>
                <a:ea typeface="Roboto"/>
                <a:cs typeface="Roboto"/>
              </a:rPr>
              <a:t>[8]    A. Vora, D. S. Burke, and D. A. T. Cummings, “The impact of a physical geographic barrier on the dynamics of measles,” </a:t>
            </a:r>
            <a:r>
              <a:rPr lang="en-US" sz="1050" i="1">
                <a:solidFill>
                  <a:schemeClr val="tx1"/>
                </a:solidFill>
                <a:latin typeface="Roboto"/>
                <a:ea typeface="Roboto"/>
                <a:cs typeface="Roboto"/>
              </a:rPr>
              <a:t>Epidemiol. Infect.</a:t>
            </a:r>
            <a:r>
              <a:rPr lang="en-US" sz="1050">
                <a:solidFill>
                  <a:schemeClr val="tx1"/>
                </a:solidFill>
                <a:latin typeface="Roboto"/>
                <a:ea typeface="Roboto"/>
                <a:cs typeface="Roboto"/>
              </a:rPr>
              <a:t>, vol. 136, no. 5, pp. 713–720, May 2008,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10.1017/S0950268807009193.</a:t>
            </a:r>
            <a:endParaRPr lang="en-US" sz="1050">
              <a:solidFill>
                <a:schemeClr val="tx1"/>
              </a:solidFill>
            </a:endParaRPr>
          </a:p>
          <a:p>
            <a:r>
              <a:rPr lang="en-US" sz="1050">
                <a:solidFill>
                  <a:schemeClr val="tx1"/>
                </a:solidFill>
                <a:latin typeface="Roboto"/>
                <a:ea typeface="Roboto"/>
                <a:cs typeface="Roboto"/>
              </a:rPr>
              <a:t>[9]    V. Harish </a:t>
            </a:r>
            <a:r>
              <a:rPr lang="en-US" sz="1050" i="1">
                <a:solidFill>
                  <a:schemeClr val="tx1"/>
                </a:solidFill>
                <a:latin typeface="Roboto"/>
                <a:ea typeface="Roboto"/>
                <a:cs typeface="Roboto"/>
              </a:rPr>
              <a:t>et al.</a:t>
            </a:r>
            <a:r>
              <a:rPr lang="en-US" sz="1050">
                <a:solidFill>
                  <a:schemeClr val="tx1"/>
                </a:solidFill>
                <a:latin typeface="Roboto"/>
                <a:ea typeface="Roboto"/>
                <a:cs typeface="Roboto"/>
              </a:rPr>
              <a:t>, “Human movement and environmental barriers shape the emergence of dengue,” </a:t>
            </a:r>
            <a:r>
              <a:rPr lang="en-US" sz="1050" i="1">
                <a:solidFill>
                  <a:schemeClr val="tx1"/>
                </a:solidFill>
                <a:latin typeface="Roboto"/>
                <a:ea typeface="Roboto"/>
                <a:cs typeface="Roboto"/>
              </a:rPr>
              <a:t>Nat Commun</a:t>
            </a:r>
            <a:r>
              <a:rPr lang="en-US" sz="1050">
                <a:solidFill>
                  <a:schemeClr val="tx1"/>
                </a:solidFill>
                <a:latin typeface="Roboto"/>
                <a:ea typeface="Roboto"/>
                <a:cs typeface="Roboto"/>
              </a:rPr>
              <a:t>, vol. 15, no. 1, p. 4205, May 2024,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10.1038/s41467-024-48465-0.</a:t>
            </a:r>
            <a:endParaRPr lang="en-US" sz="1050">
              <a:solidFill>
                <a:schemeClr val="tx1"/>
              </a:solidFill>
            </a:endParaRPr>
          </a:p>
          <a:p>
            <a:r>
              <a:rPr lang="en-US" sz="1050">
                <a:solidFill>
                  <a:schemeClr val="tx1"/>
                </a:solidFill>
                <a:latin typeface="Roboto"/>
                <a:ea typeface="Roboto"/>
                <a:cs typeface="Roboto"/>
              </a:rPr>
              <a:t>[10]  R. Maheswaran, C. Craigs, S. Read, P. A. Bath, and P. Willett, “A graph-theory method for pattern identification in geographical epidemiology – a preliminary application to deprivation and mortality,” </a:t>
            </a:r>
            <a:r>
              <a:rPr lang="en-US" sz="1050" i="1">
                <a:solidFill>
                  <a:schemeClr val="tx1"/>
                </a:solidFill>
                <a:latin typeface="Roboto"/>
                <a:ea typeface="Roboto"/>
                <a:cs typeface="Roboto"/>
              </a:rPr>
              <a:t>Int J Health </a:t>
            </a:r>
            <a:r>
              <a:rPr lang="en-US" sz="1050" i="1" err="1">
                <a:solidFill>
                  <a:schemeClr val="tx1"/>
                </a:solidFill>
                <a:latin typeface="Roboto"/>
                <a:ea typeface="Roboto"/>
                <a:cs typeface="Roboto"/>
              </a:rPr>
              <a:t>Geogr</a:t>
            </a:r>
            <a:r>
              <a:rPr lang="en-US" sz="1050">
                <a:solidFill>
                  <a:schemeClr val="tx1"/>
                </a:solidFill>
                <a:latin typeface="Roboto"/>
                <a:ea typeface="Roboto"/>
                <a:cs typeface="Roboto"/>
              </a:rPr>
              <a:t>, vol. 8, no. 1, p. 28, May 2009,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10.1186/1476-072X-8-28.</a:t>
            </a:r>
            <a:endParaRPr lang="en-US" sz="1050">
              <a:solidFill>
                <a:schemeClr val="tx1"/>
              </a:solidFill>
            </a:endParaRPr>
          </a:p>
          <a:p>
            <a:r>
              <a:rPr lang="en-US" sz="1050">
                <a:solidFill>
                  <a:schemeClr val="tx1"/>
                </a:solidFill>
                <a:latin typeface="Roboto"/>
                <a:ea typeface="Roboto"/>
                <a:cs typeface="Roboto"/>
              </a:rPr>
              <a:t>[11]  D. Bucur and P. Holme, “Beyond ranking nodes: Predicting epidemic outbreak sizes by network centralities,” </a:t>
            </a:r>
            <a:r>
              <a:rPr lang="en-US" sz="1050" i="1" err="1">
                <a:solidFill>
                  <a:schemeClr val="tx1"/>
                </a:solidFill>
                <a:latin typeface="Roboto"/>
                <a:ea typeface="Roboto"/>
                <a:cs typeface="Roboto"/>
              </a:rPr>
              <a:t>PLoS</a:t>
            </a:r>
            <a:r>
              <a:rPr lang="en-US" sz="1050" i="1">
                <a:solidFill>
                  <a:schemeClr val="tx1"/>
                </a:solidFill>
                <a:latin typeface="Roboto"/>
                <a:ea typeface="Roboto"/>
                <a:cs typeface="Roboto"/>
              </a:rPr>
              <a:t> </a:t>
            </a:r>
            <a:r>
              <a:rPr lang="en-US" sz="1050" i="1" err="1">
                <a:solidFill>
                  <a:schemeClr val="tx1"/>
                </a:solidFill>
                <a:latin typeface="Roboto"/>
                <a:ea typeface="Roboto"/>
                <a:cs typeface="Roboto"/>
              </a:rPr>
              <a:t>Comput</a:t>
            </a:r>
            <a:r>
              <a:rPr lang="en-US" sz="1050" i="1">
                <a:solidFill>
                  <a:schemeClr val="tx1"/>
                </a:solidFill>
                <a:latin typeface="Roboto"/>
                <a:ea typeface="Roboto"/>
                <a:cs typeface="Roboto"/>
              </a:rPr>
              <a:t> Biol</a:t>
            </a:r>
            <a:r>
              <a:rPr lang="en-US" sz="1050">
                <a:solidFill>
                  <a:schemeClr val="tx1"/>
                </a:solidFill>
                <a:latin typeface="Roboto"/>
                <a:ea typeface="Roboto"/>
                <a:cs typeface="Roboto"/>
              </a:rPr>
              <a:t>, vol. 16, no. 7, p. e1008052, Jul. 2020,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10.1371/journal.pcbi.1008052.</a:t>
            </a:r>
            <a:endParaRPr lang="en-US" sz="1050">
              <a:solidFill>
                <a:schemeClr val="tx1"/>
              </a:solidFill>
            </a:endParaRPr>
          </a:p>
          <a:p>
            <a:r>
              <a:rPr lang="en-US" sz="1050">
                <a:solidFill>
                  <a:schemeClr val="tx1"/>
                </a:solidFill>
                <a:latin typeface="Roboto"/>
                <a:ea typeface="Roboto"/>
                <a:cs typeface="Roboto"/>
              </a:rPr>
              <a:t>[12]  L. M. Smith, K. Lerman, C. Garcia-Cardona, A. G. </a:t>
            </a:r>
            <a:r>
              <a:rPr lang="en-US" sz="1050" err="1">
                <a:solidFill>
                  <a:schemeClr val="tx1"/>
                </a:solidFill>
                <a:latin typeface="Roboto"/>
                <a:ea typeface="Roboto"/>
                <a:cs typeface="Roboto"/>
              </a:rPr>
              <a:t>Percus</a:t>
            </a:r>
            <a:r>
              <a:rPr lang="en-US" sz="1050">
                <a:solidFill>
                  <a:schemeClr val="tx1"/>
                </a:solidFill>
                <a:latin typeface="Roboto"/>
                <a:ea typeface="Roboto"/>
                <a:cs typeface="Roboto"/>
              </a:rPr>
              <a:t>, and R. Ghosh, “Spectral Clustering with Epidemic Diffusion,” </a:t>
            </a:r>
            <a:r>
              <a:rPr lang="en-US" sz="1050" i="1">
                <a:solidFill>
                  <a:schemeClr val="tx1"/>
                </a:solidFill>
                <a:latin typeface="Roboto"/>
                <a:ea typeface="Roboto"/>
                <a:cs typeface="Roboto"/>
              </a:rPr>
              <a:t>Phys. Rev. E</a:t>
            </a:r>
            <a:r>
              <a:rPr lang="en-US" sz="1050">
                <a:solidFill>
                  <a:schemeClr val="tx1"/>
                </a:solidFill>
                <a:latin typeface="Roboto"/>
                <a:ea typeface="Roboto"/>
                <a:cs typeface="Roboto"/>
              </a:rPr>
              <a:t>, vol. 88, no. 4, p. 042813, Oct. 2013,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10.1103/PhysRevE.88.042813.</a:t>
            </a:r>
            <a:endParaRPr lang="en-US" sz="1050">
              <a:solidFill>
                <a:schemeClr val="tx1"/>
              </a:solidFill>
            </a:endParaRPr>
          </a:p>
          <a:p>
            <a:r>
              <a:rPr lang="en-US" sz="1050">
                <a:solidFill>
                  <a:schemeClr val="tx1"/>
                </a:solidFill>
                <a:latin typeface="Roboto"/>
                <a:ea typeface="Roboto"/>
                <a:cs typeface="Roboto"/>
              </a:rPr>
              <a:t>[13]  Z. Ma and L. Rennert, “An epidemiological modeling framework to inform institutional-level response to infectious disease outbreaks: a Covid-19 case study,” </a:t>
            </a:r>
            <a:r>
              <a:rPr lang="en-US" sz="1050" i="1">
                <a:solidFill>
                  <a:schemeClr val="tx1"/>
                </a:solidFill>
                <a:latin typeface="Roboto"/>
                <a:ea typeface="Roboto"/>
                <a:cs typeface="Roboto"/>
              </a:rPr>
              <a:t>Sci Rep</a:t>
            </a:r>
            <a:r>
              <a:rPr lang="en-US" sz="1050">
                <a:solidFill>
                  <a:schemeClr val="tx1"/>
                </a:solidFill>
                <a:latin typeface="Roboto"/>
                <a:ea typeface="Roboto"/>
                <a:cs typeface="Roboto"/>
              </a:rPr>
              <a:t>, vol. 14, no. 1, p. 7221, Mar. 2024,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10.1038/s41598-024-57488-y.</a:t>
            </a:r>
            <a:endParaRPr lang="en-US" sz="1050">
              <a:solidFill>
                <a:schemeClr val="tx1"/>
              </a:solidFill>
            </a:endParaRPr>
          </a:p>
          <a:p>
            <a:r>
              <a:rPr lang="en-US" sz="1050">
                <a:solidFill>
                  <a:schemeClr val="tx1"/>
                </a:solidFill>
                <a:latin typeface="Roboto"/>
                <a:ea typeface="Roboto"/>
                <a:cs typeface="Roboto"/>
              </a:rPr>
              <a:t>[14]  A. L. Bowring, D. Ten Brink, R. Martin-Hughes, N. Fraser-Hurt, N. Cheikh, and N. Scott, “Evaluation of the use of modelling in resource allocation decisions for HIV and TB,” </a:t>
            </a:r>
            <a:r>
              <a:rPr lang="en-US" sz="1050" i="1">
                <a:solidFill>
                  <a:schemeClr val="tx1"/>
                </a:solidFill>
                <a:latin typeface="Roboto"/>
                <a:ea typeface="Roboto"/>
                <a:cs typeface="Roboto"/>
              </a:rPr>
              <a:t>BMJ Glob Health</a:t>
            </a:r>
            <a:r>
              <a:rPr lang="en-US" sz="1050">
                <a:solidFill>
                  <a:schemeClr val="tx1"/>
                </a:solidFill>
                <a:latin typeface="Roboto"/>
                <a:ea typeface="Roboto"/>
                <a:cs typeface="Roboto"/>
              </a:rPr>
              <a:t>, vol. 9, no. 1, p. e012418, Jan. 2024,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10.1136/bmjgh-2023-012418.</a:t>
            </a:r>
            <a:endParaRPr lang="en-US" sz="1050">
              <a:solidFill>
                <a:schemeClr val="tx1"/>
              </a:solidFill>
            </a:endParaRPr>
          </a:p>
          <a:p>
            <a:r>
              <a:rPr lang="en-US" sz="1050">
                <a:solidFill>
                  <a:schemeClr val="tx1"/>
                </a:solidFill>
                <a:latin typeface="Roboto"/>
                <a:ea typeface="Roboto"/>
                <a:cs typeface="Roboto"/>
              </a:rPr>
              <a:t>[15]  R. Selvan, B. Pepin, C. Igel, G. Samuel, and E. B. Dam, “</a:t>
            </a:r>
            <a:r>
              <a:rPr lang="en-US" sz="1050" err="1">
                <a:solidFill>
                  <a:schemeClr val="tx1"/>
                </a:solidFill>
                <a:latin typeface="Roboto"/>
                <a:ea typeface="Roboto"/>
                <a:cs typeface="Roboto"/>
              </a:rPr>
              <a:t>PePR</a:t>
            </a:r>
            <a:r>
              <a:rPr lang="en-US" sz="1050">
                <a:solidFill>
                  <a:schemeClr val="tx1"/>
                </a:solidFill>
                <a:latin typeface="Roboto"/>
                <a:ea typeface="Roboto"/>
                <a:cs typeface="Roboto"/>
              </a:rPr>
              <a:t>: Performance Per Resource Unit as a Metric to Promote Small-Scale Deep Learning in Medical Image Analysis,” Dec. 05, 2024, </a:t>
            </a:r>
            <a:r>
              <a:rPr lang="en-US" sz="1050" i="1" err="1">
                <a:solidFill>
                  <a:schemeClr val="tx1"/>
                </a:solidFill>
                <a:latin typeface="Roboto"/>
                <a:ea typeface="Roboto"/>
                <a:cs typeface="Roboto"/>
              </a:rPr>
              <a:t>arXiv</a:t>
            </a:r>
            <a:r>
              <a:rPr lang="en-US" sz="1050">
                <a:solidFill>
                  <a:schemeClr val="tx1"/>
                </a:solidFill>
                <a:latin typeface="Roboto"/>
                <a:ea typeface="Roboto"/>
                <a:cs typeface="Roboto"/>
              </a:rPr>
              <a:t>: arXiv:2403.12562.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10.48550/arXiv.2403.12562.</a:t>
            </a:r>
            <a:endParaRPr lang="en-US" sz="1050">
              <a:solidFill>
                <a:schemeClr val="tx1"/>
              </a:solidFill>
            </a:endParaRPr>
          </a:p>
          <a:p>
            <a:r>
              <a:rPr lang="en-US" sz="1050">
                <a:solidFill>
                  <a:schemeClr val="tx1"/>
                </a:solidFill>
                <a:latin typeface="Roboto"/>
                <a:ea typeface="Roboto"/>
                <a:cs typeface="Roboto"/>
              </a:rPr>
              <a:t>[16]  A. Crisan, “The Importance of Data Visualization in Combating a Pandemic,” </a:t>
            </a:r>
            <a:r>
              <a:rPr lang="en-US" sz="1050" i="1">
                <a:solidFill>
                  <a:schemeClr val="tx1"/>
                </a:solidFill>
                <a:latin typeface="Roboto"/>
                <a:ea typeface="Roboto"/>
                <a:cs typeface="Roboto"/>
              </a:rPr>
              <a:t>Am J Public Health</a:t>
            </a:r>
            <a:r>
              <a:rPr lang="en-US" sz="1050">
                <a:solidFill>
                  <a:schemeClr val="tx1"/>
                </a:solidFill>
                <a:latin typeface="Roboto"/>
                <a:ea typeface="Roboto"/>
                <a:cs typeface="Roboto"/>
              </a:rPr>
              <a:t>, vol. 112, no. 6, pp. 893–895, Jun. 2022,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10.2105/AJPH.2022.306857.</a:t>
            </a:r>
            <a:endParaRPr lang="en-US" sz="1050">
              <a:solidFill>
                <a:schemeClr val="tx1"/>
              </a:solidFill>
            </a:endParaRPr>
          </a:p>
          <a:p>
            <a:r>
              <a:rPr lang="en-US" sz="1050">
                <a:solidFill>
                  <a:schemeClr val="tx1"/>
                </a:solidFill>
                <a:latin typeface="Roboto"/>
                <a:ea typeface="Roboto"/>
                <a:cs typeface="Roboto"/>
              </a:rPr>
              <a:t>[17]  K. Motoki, T. Saito, and Y. Takano, “Scientific Literacy Linked to Attitudes Toward COVID-19 Vaccinations: A Pre-Registered Study,” </a:t>
            </a:r>
            <a:r>
              <a:rPr lang="en-US" sz="1050" i="1">
                <a:solidFill>
                  <a:schemeClr val="tx1"/>
                </a:solidFill>
                <a:latin typeface="Roboto"/>
                <a:ea typeface="Roboto"/>
                <a:cs typeface="Roboto"/>
              </a:rPr>
              <a:t>Front. Commun.</a:t>
            </a:r>
            <a:r>
              <a:rPr lang="en-US" sz="1050">
                <a:solidFill>
                  <a:schemeClr val="tx1"/>
                </a:solidFill>
                <a:latin typeface="Roboto"/>
                <a:ea typeface="Roboto"/>
                <a:cs typeface="Roboto"/>
              </a:rPr>
              <a:t>, vol. 6, p. 707391, Jul. 2021, </a:t>
            </a:r>
            <a:r>
              <a:rPr lang="en-US" sz="1050" err="1">
                <a:solidFill>
                  <a:schemeClr val="tx1"/>
                </a:solidFill>
                <a:latin typeface="Roboto"/>
                <a:ea typeface="Roboto"/>
                <a:cs typeface="Roboto"/>
              </a:rPr>
              <a:t>doi</a:t>
            </a:r>
            <a:r>
              <a:rPr lang="en-US" sz="1050">
                <a:solidFill>
                  <a:schemeClr val="tx1"/>
                </a:solidFill>
                <a:latin typeface="Roboto"/>
                <a:ea typeface="Roboto"/>
                <a:cs typeface="Roboto"/>
              </a:rPr>
              <a:t>: 10.3389/fcomm.2021.707391.</a:t>
            </a:r>
            <a:endParaRPr lang="en-US" sz="1050">
              <a:solidFill>
                <a:schemeClr val="tx1"/>
              </a:solidFill>
            </a:endParaRPr>
          </a:p>
          <a:p>
            <a:br>
              <a:rPr lang="en-US"/>
            </a:br>
            <a:endParaRPr lang="en-US" sz="2000" cap="none">
              <a:solidFill>
                <a:schemeClr val="tx1"/>
              </a:solidFill>
            </a:endParaRPr>
          </a:p>
        </p:txBody>
      </p:sp>
    </p:spTree>
    <p:extLst>
      <p:ext uri="{BB962C8B-B14F-4D97-AF65-F5344CB8AC3E}">
        <p14:creationId xmlns:p14="http://schemas.microsoft.com/office/powerpoint/2010/main" val="359044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5B7A-6262-AEE1-A0AF-A01CF83F2387}"/>
              </a:ext>
            </a:extLst>
          </p:cNvPr>
          <p:cNvSpPr>
            <a:spLocks noGrp="1"/>
          </p:cNvSpPr>
          <p:nvPr>
            <p:ph type="title"/>
          </p:nvPr>
        </p:nvSpPr>
        <p:spPr>
          <a:xfrm>
            <a:off x="838200" y="127000"/>
            <a:ext cx="9855200" cy="554037"/>
          </a:xfrm>
        </p:spPr>
        <p:txBody>
          <a:bodyPr>
            <a:normAutofit fontScale="90000"/>
          </a:bodyPr>
          <a:lstStyle/>
          <a:p>
            <a:r>
              <a:rPr lang="en-IN"/>
              <a:t>Research Problem:</a:t>
            </a:r>
          </a:p>
        </p:txBody>
      </p:sp>
      <p:sp>
        <p:nvSpPr>
          <p:cNvPr id="3" name="Content Placeholder 2">
            <a:extLst>
              <a:ext uri="{FF2B5EF4-FFF2-40B4-BE49-F238E27FC236}">
                <a16:creationId xmlns:a16="http://schemas.microsoft.com/office/drawing/2014/main" id="{721605AF-39B8-B4C9-601D-E8689F89C27C}"/>
              </a:ext>
            </a:extLst>
          </p:cNvPr>
          <p:cNvSpPr>
            <a:spLocks noGrp="1"/>
          </p:cNvSpPr>
          <p:nvPr>
            <p:ph idx="1"/>
          </p:nvPr>
        </p:nvSpPr>
        <p:spPr>
          <a:xfrm>
            <a:off x="838200" y="681037"/>
            <a:ext cx="10515600" cy="5495926"/>
          </a:xfrm>
        </p:spPr>
        <p:txBody>
          <a:bodyPr>
            <a:normAutofit fontScale="92500" lnSpcReduction="20000"/>
          </a:bodyPr>
          <a:lstStyle/>
          <a:p>
            <a:r>
              <a:rPr lang="en-IN"/>
              <a:t>Issue with Traditional Models:</a:t>
            </a:r>
          </a:p>
          <a:p>
            <a:pPr lvl="1"/>
            <a:r>
              <a:rPr lang="en-US"/>
              <a:t>Heavy reliance on geographic data in epidemiology</a:t>
            </a:r>
          </a:p>
          <a:p>
            <a:r>
              <a:rPr lang="en-IN"/>
              <a:t>Issues with traditional methods</a:t>
            </a:r>
            <a:r>
              <a:rPr lang="en-US"/>
              <a:t>: </a:t>
            </a:r>
          </a:p>
          <a:p>
            <a:pPr lvl="1"/>
            <a:r>
              <a:rPr lang="en-IN"/>
              <a:t>High-dimensional data increases computational cos</a:t>
            </a:r>
            <a:r>
              <a:rPr lang="en-US"/>
              <a:t>t</a:t>
            </a:r>
          </a:p>
          <a:p>
            <a:pPr lvl="1"/>
            <a:r>
              <a:rPr lang="en-IN"/>
              <a:t>Misleading spatial relationship</a:t>
            </a:r>
            <a:r>
              <a:rPr lang="en-US"/>
              <a:t>s</a:t>
            </a:r>
          </a:p>
          <a:p>
            <a:pPr lvl="1"/>
            <a:r>
              <a:rPr lang="en-US"/>
              <a:t>Inefficiencies in certain health studies</a:t>
            </a:r>
          </a:p>
          <a:p>
            <a:r>
              <a:rPr lang="en-IN"/>
              <a:t>Proposed Solution:</a:t>
            </a:r>
          </a:p>
          <a:p>
            <a:pPr lvl="1"/>
            <a:r>
              <a:rPr lang="en-US"/>
              <a:t>Graph Theory: Models regions as nodes and relationships as edges</a:t>
            </a:r>
          </a:p>
          <a:p>
            <a:r>
              <a:rPr lang="en-IN"/>
              <a:t>Potential benefits</a:t>
            </a:r>
            <a:r>
              <a:rPr lang="en-US"/>
              <a:t>: </a:t>
            </a:r>
          </a:p>
          <a:p>
            <a:pPr lvl="1"/>
            <a:r>
              <a:rPr lang="en-US"/>
              <a:t>More efficient and accurate modeling</a:t>
            </a:r>
          </a:p>
          <a:p>
            <a:pPr lvl="1"/>
            <a:r>
              <a:rPr lang="en-US"/>
              <a:t>Detects hidden patterns in health data</a:t>
            </a:r>
          </a:p>
          <a:p>
            <a:r>
              <a:rPr lang="en-IN"/>
              <a:t>Significance</a:t>
            </a:r>
            <a:r>
              <a:rPr lang="en-US"/>
              <a:t>: </a:t>
            </a:r>
          </a:p>
          <a:p>
            <a:pPr lvl="1"/>
            <a:r>
              <a:rPr lang="en-US"/>
              <a:t>Improved disease modeling for better public health strategies</a:t>
            </a:r>
          </a:p>
          <a:p>
            <a:pPr lvl="1"/>
            <a:r>
              <a:rPr lang="en-US"/>
              <a:t>Lower computational costs, making research more accessible</a:t>
            </a:r>
          </a:p>
          <a:p>
            <a:pPr lvl="1"/>
            <a:r>
              <a:rPr lang="en-US"/>
              <a:t>Enhanced data visualization for policymakers and researchers</a:t>
            </a:r>
          </a:p>
        </p:txBody>
      </p:sp>
      <p:pic>
        <p:nvPicPr>
          <p:cNvPr id="4" name="Picture 3" descr="A map of a city&#10;&#10;AI-generated content may be incorrect.">
            <a:extLst>
              <a:ext uri="{FF2B5EF4-FFF2-40B4-BE49-F238E27FC236}">
                <a16:creationId xmlns:a16="http://schemas.microsoft.com/office/drawing/2014/main" id="{46454EA6-9C48-C59C-087A-58EFA2C838E6}"/>
              </a:ext>
            </a:extLst>
          </p:cNvPr>
          <p:cNvPicPr>
            <a:picLocks noChangeAspect="1"/>
          </p:cNvPicPr>
          <p:nvPr/>
        </p:nvPicPr>
        <p:blipFill>
          <a:blip r:embed="rId2"/>
          <a:stretch>
            <a:fillRect/>
          </a:stretch>
        </p:blipFill>
        <p:spPr>
          <a:xfrm>
            <a:off x="8233660" y="3418274"/>
            <a:ext cx="3959934" cy="3444779"/>
          </a:xfrm>
          <a:prstGeom prst="rect">
            <a:avLst/>
          </a:prstGeom>
        </p:spPr>
      </p:pic>
      <p:sp>
        <p:nvSpPr>
          <p:cNvPr id="5" name="TextBox 5">
            <a:extLst>
              <a:ext uri="{FF2B5EF4-FFF2-40B4-BE49-F238E27FC236}">
                <a16:creationId xmlns:a16="http://schemas.microsoft.com/office/drawing/2014/main" id="{3CCA7981-2D24-9ED6-8705-91EA4C9987BE}"/>
              </a:ext>
            </a:extLst>
          </p:cNvPr>
          <p:cNvSpPr txBox="1"/>
          <p:nvPr/>
        </p:nvSpPr>
        <p:spPr>
          <a:xfrm>
            <a:off x="8816973" y="1519480"/>
            <a:ext cx="3189562" cy="1756565"/>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ea typeface="+mn-lt"/>
                <a:cs typeface="+mn-lt"/>
              </a:rPr>
              <a:t>Figure 1: John Snow’s Map of Cholera Casualties.</a:t>
            </a:r>
          </a:p>
          <a:p>
            <a:r>
              <a:rPr lang="en-US" sz="1200">
                <a:ea typeface="+mn-lt"/>
                <a:cs typeface="+mn-lt"/>
              </a:rPr>
              <a:t>Data Source: M. Popova, “The Ghost Map: Hard Lessons in Epidemiology from Victorian London,” The Marginalian. Accessed: Feb. 12, 2025. [Online]. Available: https://www.themarginalian.org/2011/08/26/the-ghost-map-steven-johnson/</a:t>
            </a:r>
            <a:endParaRPr lang="en-US" sz="1200"/>
          </a:p>
        </p:txBody>
      </p:sp>
    </p:spTree>
    <p:extLst>
      <p:ext uri="{BB962C8B-B14F-4D97-AF65-F5344CB8AC3E}">
        <p14:creationId xmlns:p14="http://schemas.microsoft.com/office/powerpoint/2010/main" val="3438830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F962-5E02-E043-549E-8498A2376610}"/>
              </a:ext>
            </a:extLst>
          </p:cNvPr>
          <p:cNvSpPr>
            <a:spLocks noGrp="1"/>
          </p:cNvSpPr>
          <p:nvPr>
            <p:ph type="title"/>
          </p:nvPr>
        </p:nvSpPr>
        <p:spPr>
          <a:xfrm>
            <a:off x="0" y="0"/>
            <a:ext cx="10515600" cy="765175"/>
          </a:xfrm>
        </p:spPr>
        <p:txBody>
          <a:bodyPr/>
          <a:lstStyle/>
          <a:p>
            <a:r>
              <a:rPr lang="en-IN"/>
              <a:t>Objectives</a:t>
            </a:r>
          </a:p>
        </p:txBody>
      </p:sp>
      <p:sp>
        <p:nvSpPr>
          <p:cNvPr id="3" name="Content Placeholder 2">
            <a:extLst>
              <a:ext uri="{FF2B5EF4-FFF2-40B4-BE49-F238E27FC236}">
                <a16:creationId xmlns:a16="http://schemas.microsoft.com/office/drawing/2014/main" id="{BA088CCC-1720-F7A2-4C45-1957038806F5}"/>
              </a:ext>
            </a:extLst>
          </p:cNvPr>
          <p:cNvSpPr>
            <a:spLocks noGrp="1"/>
          </p:cNvSpPr>
          <p:nvPr>
            <p:ph idx="1"/>
          </p:nvPr>
        </p:nvSpPr>
        <p:spPr>
          <a:xfrm>
            <a:off x="228600" y="765174"/>
            <a:ext cx="11125200" cy="5876925"/>
          </a:xfrm>
        </p:spPr>
        <p:txBody>
          <a:bodyPr/>
          <a:lstStyle/>
          <a:p>
            <a:r>
              <a:rPr lang="en-IN" b="1"/>
              <a:t>Primary Goal</a:t>
            </a:r>
          </a:p>
          <a:p>
            <a:r>
              <a:rPr lang="en-US"/>
              <a:t>Apply Graph Theory to epidemiology data</a:t>
            </a:r>
          </a:p>
          <a:p>
            <a:r>
              <a:rPr lang="en-IN"/>
              <a:t>Explore Network Theory concept</a:t>
            </a:r>
            <a:r>
              <a:rPr lang="en-US"/>
              <a:t>:</a:t>
            </a:r>
          </a:p>
          <a:p>
            <a:pPr lvl="1"/>
            <a:r>
              <a:rPr lang="en-US"/>
              <a:t>Closeness and centrality (identifying key regions)</a:t>
            </a:r>
          </a:p>
          <a:p>
            <a:pPr lvl="1"/>
            <a:r>
              <a:rPr lang="en-US"/>
              <a:t>Clustering (detecting disease outbreak zones)</a:t>
            </a:r>
          </a:p>
          <a:p>
            <a:pPr lvl="1"/>
            <a:r>
              <a:rPr lang="en-US"/>
              <a:t>Flow and diffusion (understanding disease spread patterns)</a:t>
            </a:r>
          </a:p>
          <a:p>
            <a:r>
              <a:rPr lang="en-IN" b="1"/>
              <a:t>Secondary Goal</a:t>
            </a:r>
            <a:endParaRPr lang="en-US" b="1"/>
          </a:p>
          <a:p>
            <a:pPr lvl="1"/>
            <a:r>
              <a:rPr lang="en-US"/>
              <a:t>Study the relationship between Superfund sites and environmental exposure</a:t>
            </a:r>
          </a:p>
          <a:p>
            <a:pPr lvl="1"/>
            <a:r>
              <a:rPr lang="en-US"/>
              <a:t>Use bipartite graphs to model risk factors</a:t>
            </a:r>
          </a:p>
          <a:p>
            <a:pPr marL="0" indent="0">
              <a:buNone/>
            </a:pPr>
            <a:endParaRPr lang="en-IN"/>
          </a:p>
        </p:txBody>
      </p:sp>
    </p:spTree>
    <p:extLst>
      <p:ext uri="{BB962C8B-B14F-4D97-AF65-F5344CB8AC3E}">
        <p14:creationId xmlns:p14="http://schemas.microsoft.com/office/powerpoint/2010/main" val="1013722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DAED-DC54-F587-7D09-1E9CA54CB4C7}"/>
              </a:ext>
            </a:extLst>
          </p:cNvPr>
          <p:cNvSpPr>
            <a:spLocks noGrp="1"/>
          </p:cNvSpPr>
          <p:nvPr>
            <p:ph type="title"/>
          </p:nvPr>
        </p:nvSpPr>
        <p:spPr>
          <a:xfrm>
            <a:off x="838200" y="365125"/>
            <a:ext cx="10515600" cy="963936"/>
          </a:xfrm>
        </p:spPr>
        <p:txBody>
          <a:bodyPr/>
          <a:lstStyle/>
          <a:p>
            <a:r>
              <a:rPr lang="en-US" b="1">
                <a:ea typeface="+mj-lt"/>
                <a:cs typeface="+mj-lt"/>
              </a:rPr>
              <a:t>Dataset Overview</a:t>
            </a:r>
            <a:endParaRPr lang="en-US"/>
          </a:p>
          <a:p>
            <a:endParaRPr lang="en-US"/>
          </a:p>
        </p:txBody>
      </p:sp>
      <p:sp>
        <p:nvSpPr>
          <p:cNvPr id="3" name="Content Placeholder 2">
            <a:extLst>
              <a:ext uri="{FF2B5EF4-FFF2-40B4-BE49-F238E27FC236}">
                <a16:creationId xmlns:a16="http://schemas.microsoft.com/office/drawing/2014/main" id="{8A74EEEB-8D92-2A84-A648-D11C32949996}"/>
              </a:ext>
            </a:extLst>
          </p:cNvPr>
          <p:cNvSpPr>
            <a:spLocks noGrp="1"/>
          </p:cNvSpPr>
          <p:nvPr>
            <p:ph idx="1"/>
          </p:nvPr>
        </p:nvSpPr>
        <p:spPr>
          <a:xfrm>
            <a:off x="205597" y="1066307"/>
            <a:ext cx="4941590" cy="5426957"/>
          </a:xfrm>
        </p:spPr>
        <p:txBody>
          <a:bodyPr vert="horz" lIns="91440" tIns="45720" rIns="91440" bIns="45720" rtlCol="0" anchor="t">
            <a:normAutofit fontScale="70000" lnSpcReduction="20000"/>
          </a:bodyPr>
          <a:lstStyle/>
          <a:p>
            <a:r>
              <a:rPr lang="en-US" b="1">
                <a:ea typeface="+mn-lt"/>
                <a:cs typeface="+mn-lt"/>
              </a:rPr>
              <a:t>Exploratory Data Analysis (EDA) of Three datasets:</a:t>
            </a:r>
            <a:endParaRPr lang="en-US"/>
          </a:p>
          <a:p>
            <a:pPr marL="0" indent="0">
              <a:buNone/>
            </a:pPr>
            <a:r>
              <a:rPr lang="en-US" b="1">
                <a:ea typeface="+mn-lt"/>
                <a:cs typeface="+mn-lt"/>
              </a:rPr>
              <a:t>   Cancer Incidence Rate Dataset</a:t>
            </a:r>
            <a:endParaRPr lang="en-US"/>
          </a:p>
          <a:p>
            <a:pPr marL="0" indent="0">
              <a:buNone/>
            </a:pPr>
            <a:r>
              <a:rPr lang="en-US" b="1">
                <a:ea typeface="+mn-lt"/>
                <a:cs typeface="+mn-lt"/>
              </a:rPr>
              <a:t>   Superfund Sites Dataset</a:t>
            </a:r>
            <a:endParaRPr lang="en-US"/>
          </a:p>
          <a:p>
            <a:pPr marL="0" indent="0">
              <a:buNone/>
            </a:pPr>
            <a:r>
              <a:rPr lang="en-US" b="1">
                <a:ea typeface="+mn-lt"/>
                <a:cs typeface="+mn-lt"/>
              </a:rPr>
              <a:t>   Infectious Diseases Dataset</a:t>
            </a:r>
            <a:endParaRPr lang="en-US"/>
          </a:p>
          <a:p>
            <a:pPr marL="0" indent="0">
              <a:buNone/>
            </a:pPr>
            <a:r>
              <a:rPr lang="en-US" b="1">
                <a:ea typeface="+mn-lt"/>
                <a:cs typeface="+mn-lt"/>
              </a:rPr>
              <a:t>  1. Cancer Incidence Rate Dataset</a:t>
            </a:r>
            <a:endParaRPr lang="en-US"/>
          </a:p>
          <a:p>
            <a:r>
              <a:rPr lang="en-US" b="1">
                <a:ea typeface="+mn-lt"/>
                <a:cs typeface="+mn-lt"/>
              </a:rPr>
              <a:t>Source:</a:t>
            </a:r>
            <a:r>
              <a:rPr lang="en-US">
                <a:ea typeface="+mn-lt"/>
                <a:cs typeface="+mn-lt"/>
              </a:rPr>
              <a:t> </a:t>
            </a:r>
            <a:r>
              <a:rPr lang="en-US">
                <a:ea typeface="+mn-lt"/>
                <a:cs typeface="+mn-lt"/>
                <a:hlinkClick r:id="rId2"/>
              </a:rPr>
              <a:t>www.statecancerprofiles.cancer.gov</a:t>
            </a:r>
            <a:endParaRPr lang="en-US">
              <a:ea typeface="+mn-lt"/>
              <a:cs typeface="+mn-lt"/>
            </a:endParaRPr>
          </a:p>
          <a:p>
            <a:r>
              <a:rPr lang="en-US" b="1">
                <a:ea typeface="+mn-lt"/>
                <a:cs typeface="+mn-lt"/>
              </a:rPr>
              <a:t>Size:</a:t>
            </a:r>
            <a:r>
              <a:rPr lang="en-US">
                <a:ea typeface="+mn-lt"/>
                <a:cs typeface="+mn-lt"/>
              </a:rPr>
              <a:t> 3,144 rows, 15 columns (raw data); after preprocessing, 2,932 rows, 4 key columns.</a:t>
            </a:r>
            <a:endParaRPr lang="en-US"/>
          </a:p>
          <a:p>
            <a:r>
              <a:rPr lang="en-US" b="1">
                <a:ea typeface="+mn-lt"/>
                <a:cs typeface="+mn-lt"/>
              </a:rPr>
              <a:t>Key Features:</a:t>
            </a:r>
            <a:endParaRPr lang="en-US"/>
          </a:p>
          <a:p>
            <a:pPr lvl="1"/>
            <a:r>
              <a:rPr lang="en-US">
                <a:ea typeface="+mn-lt"/>
                <a:cs typeface="+mn-lt"/>
              </a:rPr>
              <a:t>County: Name of the county.</a:t>
            </a:r>
          </a:p>
          <a:p>
            <a:pPr lvl="1"/>
            <a:r>
              <a:rPr lang="en-US">
                <a:ea typeface="+mn-lt"/>
                <a:cs typeface="+mn-lt"/>
              </a:rPr>
              <a:t>State: Name of the state.</a:t>
            </a:r>
            <a:endParaRPr lang="en-US"/>
          </a:p>
          <a:p>
            <a:pPr lvl="1"/>
            <a:r>
              <a:rPr lang="en-US">
                <a:ea typeface="+mn-lt"/>
                <a:cs typeface="+mn-lt"/>
              </a:rPr>
              <a:t>FIPS: Federal Information Processing Standards (FIPS) code, a unique identifier for geographical locations.</a:t>
            </a:r>
            <a:endParaRPr lang="en-US"/>
          </a:p>
          <a:p>
            <a:pPr lvl="1"/>
            <a:r>
              <a:rPr lang="en-US">
                <a:ea typeface="+mn-lt"/>
                <a:cs typeface="+mn-lt"/>
              </a:rPr>
              <a:t>Age-Adjusted Incidence Rate: Number of cancer cases per 100,000 people.</a:t>
            </a:r>
            <a:endParaRPr lang="en-US"/>
          </a:p>
          <a:p>
            <a:endParaRPr lang="en-US"/>
          </a:p>
        </p:txBody>
      </p:sp>
      <p:pic>
        <p:nvPicPr>
          <p:cNvPr id="11" name="Picture 10" descr="A graph of a graph showing a number of different colored bars&#10;&#10;AI-generated content may be incorrect.">
            <a:extLst>
              <a:ext uri="{FF2B5EF4-FFF2-40B4-BE49-F238E27FC236}">
                <a16:creationId xmlns:a16="http://schemas.microsoft.com/office/drawing/2014/main" id="{1EAA9B67-21FA-5D0C-2090-5B7AC8648E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066307"/>
            <a:ext cx="6400800" cy="3571210"/>
          </a:xfrm>
          <a:prstGeom prst="rect">
            <a:avLst/>
          </a:prstGeom>
        </p:spPr>
      </p:pic>
    </p:spTree>
    <p:extLst>
      <p:ext uri="{BB962C8B-B14F-4D97-AF65-F5344CB8AC3E}">
        <p14:creationId xmlns:p14="http://schemas.microsoft.com/office/powerpoint/2010/main" val="3449581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5">
            <a:extLst>
              <a:ext uri="{FF2B5EF4-FFF2-40B4-BE49-F238E27FC236}">
                <a16:creationId xmlns:a16="http://schemas.microsoft.com/office/drawing/2014/main" id="{5D29A4F6-E405-9BDC-703A-AFD5D7796419}"/>
              </a:ext>
            </a:extLst>
          </p:cNvPr>
          <p:cNvSpPr txBox="1"/>
          <p:nvPr/>
        </p:nvSpPr>
        <p:spPr>
          <a:xfrm>
            <a:off x="652793" y="745292"/>
            <a:ext cx="3336646" cy="34163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Box Plot of Incidence Rate:</a:t>
            </a:r>
            <a:endParaRPr lang="en-US"/>
          </a:p>
          <a:p>
            <a:pPr>
              <a:buFont typeface="Arial" panose="020B0604020202020204" pitchFamily="34" charset="0"/>
              <a:buChar char="•"/>
            </a:pPr>
            <a:r>
              <a:rPr lang="en-US"/>
              <a:t>Shows the spread of cancer incidence rates across counties.</a:t>
            </a:r>
          </a:p>
          <a:p>
            <a:endParaRPr lang="en-US"/>
          </a:p>
          <a:p>
            <a:pPr>
              <a:buFont typeface="Arial" panose="020B0604020202020204" pitchFamily="34" charset="0"/>
              <a:buChar char="•"/>
            </a:pPr>
            <a:r>
              <a:rPr lang="en-US"/>
              <a:t>Original incidence rate distribution was plotted using box plots</a:t>
            </a:r>
          </a:p>
          <a:p>
            <a:endParaRPr lang="en-US"/>
          </a:p>
          <a:p>
            <a:pPr>
              <a:buFont typeface="Arial" panose="020B0604020202020204" pitchFamily="34" charset="0"/>
              <a:buChar char="•"/>
            </a:pPr>
            <a:r>
              <a:rPr lang="en-US"/>
              <a:t>The skewness was explicitly calculated, likely showing a positive skew.</a:t>
            </a:r>
          </a:p>
        </p:txBody>
      </p:sp>
      <p:sp>
        <p:nvSpPr>
          <p:cNvPr id="6" name="TextBox 15">
            <a:extLst>
              <a:ext uri="{FF2B5EF4-FFF2-40B4-BE49-F238E27FC236}">
                <a16:creationId xmlns:a16="http://schemas.microsoft.com/office/drawing/2014/main" id="{E22928A5-5625-97BC-0673-AFC8D527974E}"/>
              </a:ext>
            </a:extLst>
          </p:cNvPr>
          <p:cNvSpPr txBox="1"/>
          <p:nvPr/>
        </p:nvSpPr>
        <p:spPr>
          <a:xfrm>
            <a:off x="652793" y="4826675"/>
            <a:ext cx="9002486"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b="1"/>
              <a:t>Log Transformation</a:t>
            </a:r>
            <a:r>
              <a:rPr lang="en-IN"/>
              <a:t>: </a:t>
            </a:r>
          </a:p>
          <a:p>
            <a:r>
              <a:rPr lang="en-US"/>
              <a:t>The log of incidence rates was calculated to reduce skewness</a:t>
            </a:r>
            <a:endParaRPr lang="en-IN"/>
          </a:p>
          <a:p>
            <a:r>
              <a:rPr lang="en-US"/>
              <a:t>The log-transformed box plot was created to compare distributions before and after normalization.</a:t>
            </a:r>
            <a:endParaRPr lang="en-IN"/>
          </a:p>
          <a:p>
            <a:endParaRPr lang="en-IN"/>
          </a:p>
          <a:p>
            <a:endParaRPr lang="en-IN"/>
          </a:p>
          <a:p>
            <a:endParaRPr lang="en-IN"/>
          </a:p>
        </p:txBody>
      </p:sp>
      <p:pic>
        <p:nvPicPr>
          <p:cNvPr id="7" name="Picture 6" descr="A graph with a graph and text&#10;&#10;AI-generated content may be incorrect.">
            <a:extLst>
              <a:ext uri="{FF2B5EF4-FFF2-40B4-BE49-F238E27FC236}">
                <a16:creationId xmlns:a16="http://schemas.microsoft.com/office/drawing/2014/main" id="{C902370B-9A3D-04E0-8A4F-EAFF0574F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214" y="2915715"/>
            <a:ext cx="5486400" cy="2057400"/>
          </a:xfrm>
          <a:prstGeom prst="rect">
            <a:avLst/>
          </a:prstGeom>
        </p:spPr>
      </p:pic>
      <p:pic>
        <p:nvPicPr>
          <p:cNvPr id="9" name="Picture 8" descr="A graph with a line and a graph&#10;&#10;AI-generated content may be incorrect.">
            <a:extLst>
              <a:ext uri="{FF2B5EF4-FFF2-40B4-BE49-F238E27FC236}">
                <a16:creationId xmlns:a16="http://schemas.microsoft.com/office/drawing/2014/main" id="{136A31FB-1275-2E7F-6715-335BD40AC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214" y="745292"/>
            <a:ext cx="5486400" cy="2057400"/>
          </a:xfrm>
          <a:prstGeom prst="rect">
            <a:avLst/>
          </a:prstGeom>
        </p:spPr>
      </p:pic>
    </p:spTree>
    <p:extLst>
      <p:ext uri="{BB962C8B-B14F-4D97-AF65-F5344CB8AC3E}">
        <p14:creationId xmlns:p14="http://schemas.microsoft.com/office/powerpoint/2010/main" val="2022558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7BECB0-91E3-1A3E-0369-FFB9B600EEF6}"/>
              </a:ext>
            </a:extLst>
          </p:cNvPr>
          <p:cNvSpPr>
            <a:spLocks noGrp="1"/>
          </p:cNvSpPr>
          <p:nvPr>
            <p:ph idx="1"/>
          </p:nvPr>
        </p:nvSpPr>
        <p:spPr>
          <a:xfrm>
            <a:off x="838200" y="417863"/>
            <a:ext cx="4862051" cy="4780943"/>
          </a:xfrm>
        </p:spPr>
        <p:txBody>
          <a:bodyPr vert="horz" lIns="91440" tIns="45720" rIns="91440" bIns="45720" rtlCol="0" anchor="t">
            <a:normAutofit/>
          </a:bodyPr>
          <a:lstStyle/>
          <a:p>
            <a:pPr marL="0" indent="0">
              <a:buNone/>
            </a:pPr>
            <a:r>
              <a:rPr lang="en-US" b="1">
                <a:ea typeface="+mn-lt"/>
                <a:cs typeface="+mn-lt"/>
              </a:rPr>
              <a:t>2. Superfund Sites Dataset</a:t>
            </a:r>
            <a:endParaRPr lang="en-US"/>
          </a:p>
          <a:p>
            <a:r>
              <a:rPr lang="en-US" b="1">
                <a:ea typeface="+mn-lt"/>
                <a:cs typeface="+mn-lt"/>
              </a:rPr>
              <a:t>Source:</a:t>
            </a:r>
            <a:r>
              <a:rPr lang="en-US">
                <a:ea typeface="+mn-lt"/>
                <a:cs typeface="+mn-lt"/>
              </a:rPr>
              <a:t> </a:t>
            </a:r>
          </a:p>
          <a:p>
            <a:pPr marL="0" indent="0">
              <a:buNone/>
            </a:pPr>
            <a:r>
              <a:rPr lang="en-US" sz="1700" u="sng">
                <a:ea typeface="+mn-lt"/>
                <a:cs typeface="+mn-lt"/>
              </a:rPr>
              <a:t>EPA Superfund Data and Report</a:t>
            </a:r>
          </a:p>
          <a:p>
            <a:pPr marL="0" indent="0">
              <a:buNone/>
            </a:pPr>
            <a:r>
              <a:rPr lang="en-US" sz="1700">
                <a:ea typeface="+mn-lt"/>
                <a:cs typeface="+mn-lt"/>
              </a:rPr>
              <a:t>https://www.epa.gov/superfund/superfund-data-and-reports?utm_source=chatgpt.com</a:t>
            </a:r>
          </a:p>
          <a:p>
            <a:r>
              <a:rPr lang="en-US" b="1">
                <a:ea typeface="+mn-lt"/>
                <a:cs typeface="+mn-lt"/>
              </a:rPr>
              <a:t>Size:</a:t>
            </a:r>
            <a:r>
              <a:rPr lang="en-US">
                <a:ea typeface="+mn-lt"/>
                <a:cs typeface="+mn-lt"/>
              </a:rPr>
              <a:t> 47,041 rows, 21 columns (raw data); after preprocessing, 1,718 rows, 5 key columns.</a:t>
            </a:r>
            <a:endParaRPr lang="en-US"/>
          </a:p>
          <a:p>
            <a:endParaRPr lang="en-US"/>
          </a:p>
        </p:txBody>
      </p:sp>
      <p:pic>
        <p:nvPicPr>
          <p:cNvPr id="12" name="Picture 11">
            <a:extLst>
              <a:ext uri="{FF2B5EF4-FFF2-40B4-BE49-F238E27FC236}">
                <a16:creationId xmlns:a16="http://schemas.microsoft.com/office/drawing/2014/main" id="{FAF1D27D-43E9-86B1-E01A-292C5F3D8B3C}"/>
              </a:ext>
            </a:extLst>
          </p:cNvPr>
          <p:cNvPicPr>
            <a:picLocks noChangeAspect="1"/>
          </p:cNvPicPr>
          <p:nvPr/>
        </p:nvPicPr>
        <p:blipFill>
          <a:blip r:embed="rId2"/>
          <a:stretch>
            <a:fillRect/>
          </a:stretch>
        </p:blipFill>
        <p:spPr>
          <a:xfrm>
            <a:off x="5936227" y="698083"/>
            <a:ext cx="5486400" cy="3055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1B3FA723-564C-881C-95C1-EBCE0BC63B45}"/>
              </a:ext>
            </a:extLst>
          </p:cNvPr>
          <p:cNvSpPr txBox="1"/>
          <p:nvPr/>
        </p:nvSpPr>
        <p:spPr>
          <a:xfrm>
            <a:off x="5821927" y="4015071"/>
            <a:ext cx="5715000" cy="1569660"/>
          </a:xfrm>
          <a:prstGeom prst="rect">
            <a:avLst/>
          </a:prstGeom>
          <a:noFill/>
        </p:spPr>
        <p:txBody>
          <a:bodyPr wrap="square" rtlCol="0">
            <a:spAutoFit/>
          </a:bodyPr>
          <a:lstStyle/>
          <a:p>
            <a:r>
              <a:rPr lang="en-US" sz="1600" b="1">
                <a:ea typeface="+mn-lt"/>
                <a:cs typeface="+mn-lt"/>
              </a:rPr>
              <a:t>Key Features:</a:t>
            </a:r>
            <a:endParaRPr lang="en-US" sz="1600"/>
          </a:p>
          <a:p>
            <a:pPr lvl="1"/>
            <a:r>
              <a:rPr lang="en-US" sz="1600" b="1">
                <a:ea typeface="+mn-lt"/>
                <a:cs typeface="+mn-lt"/>
              </a:rPr>
              <a:t>Site Name:</a:t>
            </a:r>
            <a:r>
              <a:rPr lang="en-US" sz="1600">
                <a:ea typeface="+mn-lt"/>
                <a:cs typeface="+mn-lt"/>
              </a:rPr>
              <a:t> Name of the hazardous waste site.</a:t>
            </a:r>
            <a:endParaRPr lang="en-US" sz="1600"/>
          </a:p>
          <a:p>
            <a:pPr lvl="1"/>
            <a:r>
              <a:rPr lang="en-US" sz="1600" b="1">
                <a:ea typeface="+mn-lt"/>
                <a:cs typeface="+mn-lt"/>
              </a:rPr>
              <a:t>Address 1:</a:t>
            </a:r>
            <a:r>
              <a:rPr lang="en-US" sz="1600">
                <a:ea typeface="+mn-lt"/>
                <a:cs typeface="+mn-lt"/>
              </a:rPr>
              <a:t> Primary address of the site.</a:t>
            </a:r>
            <a:endParaRPr lang="en-US" sz="1600"/>
          </a:p>
          <a:p>
            <a:pPr lvl="1"/>
            <a:r>
              <a:rPr lang="en-US" sz="1600" b="1">
                <a:ea typeface="+mn-lt"/>
                <a:cs typeface="+mn-lt"/>
              </a:rPr>
              <a:t>County:</a:t>
            </a:r>
            <a:r>
              <a:rPr lang="en-US" sz="1600">
                <a:ea typeface="+mn-lt"/>
                <a:cs typeface="+mn-lt"/>
              </a:rPr>
              <a:t> County where the site is located.</a:t>
            </a:r>
            <a:endParaRPr lang="en-US" sz="1600"/>
          </a:p>
          <a:p>
            <a:pPr lvl="1"/>
            <a:r>
              <a:rPr lang="en-US" sz="1600" b="1">
                <a:ea typeface="+mn-lt"/>
                <a:cs typeface="+mn-lt"/>
              </a:rPr>
              <a:t>Primary Latitude:</a:t>
            </a:r>
            <a:r>
              <a:rPr lang="en-US" sz="1600">
                <a:ea typeface="+mn-lt"/>
                <a:cs typeface="+mn-lt"/>
              </a:rPr>
              <a:t> Geographical latitude of the site.</a:t>
            </a:r>
            <a:endParaRPr lang="en-US" sz="1600"/>
          </a:p>
          <a:p>
            <a:pPr lvl="1"/>
            <a:r>
              <a:rPr lang="en-US" sz="1600" b="1">
                <a:ea typeface="+mn-lt"/>
                <a:cs typeface="+mn-lt"/>
              </a:rPr>
              <a:t>Primary Longitude:</a:t>
            </a:r>
            <a:r>
              <a:rPr lang="en-US" sz="1600">
                <a:ea typeface="+mn-lt"/>
                <a:cs typeface="+mn-lt"/>
              </a:rPr>
              <a:t> Geographical longitude of the site.</a:t>
            </a:r>
            <a:endParaRPr lang="en-US" sz="1600"/>
          </a:p>
        </p:txBody>
      </p:sp>
    </p:spTree>
    <p:extLst>
      <p:ext uri="{BB962C8B-B14F-4D97-AF65-F5344CB8AC3E}">
        <p14:creationId xmlns:p14="http://schemas.microsoft.com/office/powerpoint/2010/main" val="96600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4C5170-4A4C-99B0-AA23-6C284A92E1C4}"/>
              </a:ext>
            </a:extLst>
          </p:cNvPr>
          <p:cNvSpPr>
            <a:spLocks noGrp="1"/>
          </p:cNvSpPr>
          <p:nvPr>
            <p:ph idx="1"/>
          </p:nvPr>
        </p:nvSpPr>
        <p:spPr>
          <a:xfrm>
            <a:off x="838200" y="547015"/>
            <a:ext cx="3868996" cy="5629948"/>
          </a:xfrm>
        </p:spPr>
        <p:txBody>
          <a:bodyPr vert="horz" lIns="91440" tIns="45720" rIns="91440" bIns="45720" rtlCol="0" anchor="t">
            <a:normAutofit/>
          </a:bodyPr>
          <a:lstStyle/>
          <a:p>
            <a:pPr marL="0" indent="0">
              <a:buNone/>
            </a:pPr>
            <a:r>
              <a:rPr lang="en-US" b="1">
                <a:ea typeface="+mn-lt"/>
                <a:cs typeface="+mn-lt"/>
              </a:rPr>
              <a:t>Infectious Diseases Dataset</a:t>
            </a:r>
            <a:endParaRPr lang="en-US"/>
          </a:p>
          <a:p>
            <a:r>
              <a:rPr lang="en-US" sz="2400" b="1">
                <a:ea typeface="+mn-lt"/>
                <a:cs typeface="+mn-lt"/>
              </a:rPr>
              <a:t>Source -</a:t>
            </a:r>
            <a:r>
              <a:rPr lang="en-US" sz="2400">
                <a:ea typeface="+mn-lt"/>
                <a:cs typeface="+mn-lt"/>
              </a:rPr>
              <a:t> California Public Health/Epidemiology </a:t>
            </a:r>
          </a:p>
          <a:p>
            <a:r>
              <a:rPr lang="en-US" sz="2400" b="1">
                <a:ea typeface="+mn-lt"/>
                <a:cs typeface="+mn-lt"/>
              </a:rPr>
              <a:t>Records by: </a:t>
            </a:r>
          </a:p>
          <a:p>
            <a:pPr lvl="1"/>
            <a:r>
              <a:rPr lang="en-US"/>
              <a:t>County</a:t>
            </a:r>
          </a:p>
          <a:p>
            <a:pPr lvl="1"/>
            <a:r>
              <a:rPr lang="en-US"/>
              <a:t>Year</a:t>
            </a:r>
          </a:p>
          <a:p>
            <a:pPr lvl="1"/>
            <a:r>
              <a:rPr lang="en-US"/>
              <a:t>Sex</a:t>
            </a:r>
          </a:p>
          <a:p>
            <a:r>
              <a:rPr lang="en-US" sz="2400" b="1">
                <a:ea typeface="+mn-lt"/>
                <a:cs typeface="+mn-lt"/>
              </a:rPr>
              <a:t>Size (after removing duplicates/Nas):</a:t>
            </a:r>
            <a:r>
              <a:rPr lang="en-US" sz="2400">
                <a:ea typeface="+mn-lt"/>
                <a:cs typeface="+mn-lt"/>
              </a:rPr>
              <a:t> 11,522 rows, 9 columns</a:t>
            </a:r>
            <a:endParaRPr lang="en-US" sz="2400"/>
          </a:p>
          <a:p>
            <a:pPr marL="0" indent="0">
              <a:buNone/>
            </a:pPr>
            <a:endParaRPr lang="en-US"/>
          </a:p>
          <a:p>
            <a:pPr marL="0" indent="0">
              <a:buNone/>
            </a:pPr>
            <a:r>
              <a:rPr lang="en-US" sz="2400" b="1"/>
              <a:t>Skewness</a:t>
            </a:r>
            <a:r>
              <a:rPr lang="en-US" sz="2400"/>
              <a:t>: High</a:t>
            </a:r>
          </a:p>
        </p:txBody>
      </p:sp>
      <p:pic>
        <p:nvPicPr>
          <p:cNvPr id="4" name="Picture 3" descr="A close-up of a document&#10;&#10;AI-generated content may be incorrect.">
            <a:extLst>
              <a:ext uri="{FF2B5EF4-FFF2-40B4-BE49-F238E27FC236}">
                <a16:creationId xmlns:a16="http://schemas.microsoft.com/office/drawing/2014/main" id="{F87E083E-1141-03E7-CACA-A09898C192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7196" y="547015"/>
            <a:ext cx="6400800" cy="3575258"/>
          </a:xfrm>
          <a:prstGeom prst="rect">
            <a:avLst/>
          </a:prstGeom>
        </p:spPr>
      </p:pic>
      <p:sp>
        <p:nvSpPr>
          <p:cNvPr id="6" name="TextBox 5">
            <a:extLst>
              <a:ext uri="{FF2B5EF4-FFF2-40B4-BE49-F238E27FC236}">
                <a16:creationId xmlns:a16="http://schemas.microsoft.com/office/drawing/2014/main" id="{C253C67A-92EB-F726-9111-4E905A6A996D}"/>
              </a:ext>
            </a:extLst>
          </p:cNvPr>
          <p:cNvSpPr txBox="1"/>
          <p:nvPr/>
        </p:nvSpPr>
        <p:spPr>
          <a:xfrm>
            <a:off x="4707196" y="4492171"/>
            <a:ext cx="6991318" cy="2031325"/>
          </a:xfrm>
          <a:prstGeom prst="rect">
            <a:avLst/>
          </a:prstGeom>
          <a:noFill/>
        </p:spPr>
        <p:txBody>
          <a:bodyPr wrap="square" rtlCol="0">
            <a:spAutoFit/>
          </a:bodyPr>
          <a:lstStyle/>
          <a:p>
            <a:r>
              <a:rPr lang="en-US" b="1">
                <a:ea typeface="+mn-lt"/>
                <a:cs typeface="+mn-lt"/>
              </a:rPr>
              <a:t>Number of Features:</a:t>
            </a:r>
            <a:r>
              <a:rPr lang="en-US">
                <a:ea typeface="+mn-lt"/>
                <a:cs typeface="+mn-lt"/>
              </a:rPr>
              <a:t> 9</a:t>
            </a:r>
            <a:endParaRPr lang="en-US"/>
          </a:p>
          <a:p>
            <a:r>
              <a:rPr lang="en-US" b="1">
                <a:ea typeface="+mn-lt"/>
                <a:cs typeface="+mn-lt"/>
              </a:rPr>
              <a:t>Key Features:</a:t>
            </a:r>
            <a:endParaRPr lang="en-US"/>
          </a:p>
          <a:p>
            <a:pPr lvl="1"/>
            <a:r>
              <a:rPr lang="en-US" b="1">
                <a:ea typeface="+mn-lt"/>
                <a:cs typeface="+mn-lt"/>
              </a:rPr>
              <a:t>Disease</a:t>
            </a:r>
            <a:r>
              <a:rPr lang="en-US">
                <a:ea typeface="+mn-lt"/>
                <a:cs typeface="+mn-lt"/>
              </a:rPr>
              <a:t>: Name of the infectious disease.</a:t>
            </a:r>
            <a:endParaRPr lang="en-US"/>
          </a:p>
          <a:p>
            <a:pPr lvl="1"/>
            <a:r>
              <a:rPr lang="en-US" b="1">
                <a:ea typeface="+mn-lt"/>
                <a:cs typeface="+mn-lt"/>
              </a:rPr>
              <a:t>County</a:t>
            </a:r>
            <a:r>
              <a:rPr lang="en-US">
                <a:ea typeface="+mn-lt"/>
                <a:cs typeface="+mn-lt"/>
              </a:rPr>
              <a:t>: Geographic location of the reported cases.</a:t>
            </a:r>
            <a:endParaRPr lang="en-US"/>
          </a:p>
          <a:p>
            <a:pPr lvl="1"/>
            <a:r>
              <a:rPr lang="en-US" b="1">
                <a:ea typeface="+mn-lt"/>
                <a:cs typeface="+mn-lt"/>
              </a:rPr>
              <a:t>Year</a:t>
            </a:r>
            <a:r>
              <a:rPr lang="en-US">
                <a:ea typeface="+mn-lt"/>
                <a:cs typeface="+mn-lt"/>
              </a:rPr>
              <a:t>: Year when the cases were recorded.</a:t>
            </a:r>
            <a:endParaRPr lang="en-US"/>
          </a:p>
          <a:p>
            <a:pPr lvl="1"/>
            <a:r>
              <a:rPr lang="en-US" b="1">
                <a:ea typeface="+mn-lt"/>
                <a:cs typeface="+mn-lt"/>
              </a:rPr>
              <a:t>Sex</a:t>
            </a:r>
            <a:r>
              <a:rPr lang="en-US">
                <a:ea typeface="+mn-lt"/>
                <a:cs typeface="+mn-lt"/>
              </a:rPr>
              <a:t>: Gender of affected individuals.</a:t>
            </a:r>
          </a:p>
          <a:p>
            <a:pPr lvl="1"/>
            <a:r>
              <a:rPr lang="en-US" b="1">
                <a:ea typeface="+mn-lt"/>
                <a:cs typeface="+mn-lt"/>
              </a:rPr>
              <a:t>Rate</a:t>
            </a:r>
            <a:r>
              <a:rPr lang="en-US">
                <a:ea typeface="+mn-lt"/>
                <a:cs typeface="+mn-lt"/>
              </a:rPr>
              <a:t>: Rate of Infection</a:t>
            </a:r>
            <a:endParaRPr lang="en-US"/>
          </a:p>
        </p:txBody>
      </p:sp>
    </p:spTree>
    <p:extLst>
      <p:ext uri="{BB962C8B-B14F-4D97-AF65-F5344CB8AC3E}">
        <p14:creationId xmlns:p14="http://schemas.microsoft.com/office/powerpoint/2010/main" val="2422772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5F3C-ED0F-11B3-0674-F23E6801FCC9}"/>
              </a:ext>
            </a:extLst>
          </p:cNvPr>
          <p:cNvSpPr>
            <a:spLocks noGrp="1"/>
          </p:cNvSpPr>
          <p:nvPr>
            <p:ph type="title"/>
          </p:nvPr>
        </p:nvSpPr>
        <p:spPr>
          <a:xfrm>
            <a:off x="1246824" y="643467"/>
            <a:ext cx="4772975" cy="1800526"/>
          </a:xfrm>
        </p:spPr>
        <p:txBody>
          <a:bodyPr>
            <a:normAutofit/>
          </a:bodyPr>
          <a:lstStyle/>
          <a:p>
            <a:r>
              <a:rPr lang="en-US" sz="4100">
                <a:ea typeface="+mj-lt"/>
                <a:cs typeface="+mj-lt"/>
              </a:rPr>
              <a:t>Data Cleaning &amp; Preprocessing Techniques</a:t>
            </a:r>
            <a:endParaRPr lang="en-US" sz="4100"/>
          </a:p>
        </p:txBody>
      </p:sp>
      <p:sp>
        <p:nvSpPr>
          <p:cNvPr id="3" name="Content Placeholder 2">
            <a:extLst>
              <a:ext uri="{FF2B5EF4-FFF2-40B4-BE49-F238E27FC236}">
                <a16:creationId xmlns:a16="http://schemas.microsoft.com/office/drawing/2014/main" id="{A05AADFE-067D-DAF2-8562-7D3F87C02691}"/>
              </a:ext>
            </a:extLst>
          </p:cNvPr>
          <p:cNvSpPr>
            <a:spLocks noGrp="1"/>
          </p:cNvSpPr>
          <p:nvPr>
            <p:ph idx="1"/>
          </p:nvPr>
        </p:nvSpPr>
        <p:spPr>
          <a:xfrm>
            <a:off x="1246824" y="2623381"/>
            <a:ext cx="4772974" cy="3553581"/>
          </a:xfrm>
        </p:spPr>
        <p:txBody>
          <a:bodyPr vert="horz" lIns="91440" tIns="45720" rIns="91440" bIns="45720" rtlCol="0">
            <a:normAutofit/>
          </a:bodyPr>
          <a:lstStyle/>
          <a:p>
            <a:r>
              <a:rPr lang="en-US" sz="2000">
                <a:ea typeface="+mn-lt"/>
                <a:cs typeface="+mn-lt"/>
              </a:rPr>
              <a:t>Handling Missing Values</a:t>
            </a:r>
          </a:p>
          <a:p>
            <a:r>
              <a:rPr lang="en-US" sz="2000">
                <a:ea typeface="+mn-lt"/>
                <a:cs typeface="+mn-lt"/>
              </a:rPr>
              <a:t>Handling Duplicates</a:t>
            </a:r>
          </a:p>
          <a:p>
            <a:r>
              <a:rPr lang="en-US" sz="2000">
                <a:ea typeface="+mn-lt"/>
                <a:cs typeface="+mn-lt"/>
              </a:rPr>
              <a:t>Converting Data Types</a:t>
            </a:r>
          </a:p>
          <a:p>
            <a:r>
              <a:rPr lang="en-US" sz="2000">
                <a:ea typeface="+mn-lt"/>
                <a:cs typeface="+mn-lt"/>
              </a:rPr>
              <a:t>Renaming Columns</a:t>
            </a:r>
          </a:p>
          <a:p>
            <a:r>
              <a:rPr lang="en-US" sz="2000">
                <a:ea typeface="+mn-lt"/>
                <a:cs typeface="+mn-lt"/>
              </a:rPr>
              <a:t>Trimming Whitespace &amp; Replacing Inconsistent Values</a:t>
            </a:r>
            <a:endParaRPr lang="en-US" sz="2000"/>
          </a:p>
        </p:txBody>
      </p:sp>
      <p:pic>
        <p:nvPicPr>
          <p:cNvPr id="4" name="Picture 3" descr="A screenshot of a computer code&#10;&#10;AI-generated content may be incorrect.">
            <a:extLst>
              <a:ext uri="{FF2B5EF4-FFF2-40B4-BE49-F238E27FC236}">
                <a16:creationId xmlns:a16="http://schemas.microsoft.com/office/drawing/2014/main" id="{7BF3A15E-5657-48BF-37DA-6BF83927927C}"/>
              </a:ext>
            </a:extLst>
          </p:cNvPr>
          <p:cNvPicPr>
            <a:picLocks noChangeAspect="1"/>
          </p:cNvPicPr>
          <p:nvPr/>
        </p:nvPicPr>
        <p:blipFill>
          <a:blip r:embed="rId2"/>
          <a:stretch>
            <a:fillRect/>
          </a:stretch>
        </p:blipFill>
        <p:spPr>
          <a:xfrm>
            <a:off x="7700211" y="939459"/>
            <a:ext cx="3848322" cy="1953022"/>
          </a:xfrm>
          <a:prstGeom prst="rect">
            <a:avLst/>
          </a:prstGeom>
        </p:spPr>
      </p:pic>
      <p:pic>
        <p:nvPicPr>
          <p:cNvPr id="5" name="Picture 4" descr="A white sheet with black text&#10;&#10;AI-generated content may be incorrect.">
            <a:extLst>
              <a:ext uri="{FF2B5EF4-FFF2-40B4-BE49-F238E27FC236}">
                <a16:creationId xmlns:a16="http://schemas.microsoft.com/office/drawing/2014/main" id="{592A5508-7C06-72EA-37D3-527A0FD4AC20}"/>
              </a:ext>
            </a:extLst>
          </p:cNvPr>
          <p:cNvPicPr>
            <a:picLocks noChangeAspect="1"/>
          </p:cNvPicPr>
          <p:nvPr/>
        </p:nvPicPr>
        <p:blipFill>
          <a:blip r:embed="rId3"/>
          <a:stretch>
            <a:fillRect/>
          </a:stretch>
        </p:blipFill>
        <p:spPr>
          <a:xfrm>
            <a:off x="8082642" y="3657600"/>
            <a:ext cx="3083460" cy="2585510"/>
          </a:xfrm>
          <a:prstGeom prst="rect">
            <a:avLst/>
          </a:prstGeom>
        </p:spPr>
      </p:pic>
    </p:spTree>
    <p:extLst>
      <p:ext uri="{BB962C8B-B14F-4D97-AF65-F5344CB8AC3E}">
        <p14:creationId xmlns:p14="http://schemas.microsoft.com/office/powerpoint/2010/main" val="4267429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28A2-7940-60FF-3745-B08A50C50F94}"/>
              </a:ext>
            </a:extLst>
          </p:cNvPr>
          <p:cNvSpPr>
            <a:spLocks noGrp="1"/>
          </p:cNvSpPr>
          <p:nvPr>
            <p:ph type="title"/>
          </p:nvPr>
        </p:nvSpPr>
        <p:spPr/>
        <p:txBody>
          <a:bodyPr>
            <a:normAutofit/>
          </a:bodyPr>
          <a:lstStyle/>
          <a:p>
            <a:r>
              <a:rPr lang="en-IN"/>
              <a:t>Feature Engineering or Transformation</a:t>
            </a:r>
          </a:p>
        </p:txBody>
      </p:sp>
      <p:sp>
        <p:nvSpPr>
          <p:cNvPr id="4" name="Content Placeholder 3">
            <a:extLst>
              <a:ext uri="{FF2B5EF4-FFF2-40B4-BE49-F238E27FC236}">
                <a16:creationId xmlns:a16="http://schemas.microsoft.com/office/drawing/2014/main" id="{48BAD680-8C8D-2C51-9C04-BB846F19B9BB}"/>
              </a:ext>
            </a:extLst>
          </p:cNvPr>
          <p:cNvSpPr>
            <a:spLocks noGrp="1"/>
          </p:cNvSpPr>
          <p:nvPr>
            <p:ph idx="1"/>
          </p:nvPr>
        </p:nvSpPr>
        <p:spPr/>
        <p:txBody>
          <a:bodyPr/>
          <a:lstStyle/>
          <a:p>
            <a:r>
              <a:rPr lang="en-IN"/>
              <a:t>Feature Merging: </a:t>
            </a:r>
          </a:p>
          <a:p>
            <a:pPr lvl="1"/>
            <a:r>
              <a:rPr lang="en-US"/>
              <a:t>Merged cancer incidence rates with county 	 geospatial data</a:t>
            </a:r>
          </a:p>
          <a:p>
            <a:r>
              <a:rPr lang="en-IN"/>
              <a:t>Proximity Features: </a:t>
            </a:r>
          </a:p>
          <a:p>
            <a:pPr lvl="1"/>
            <a:r>
              <a:rPr lang="en-US"/>
              <a:t>Created binary classification for counties near major rivers (Missouri, Mississippi, and Ohio)</a:t>
            </a:r>
          </a:p>
          <a:p>
            <a:r>
              <a:rPr lang="en-IN"/>
              <a:t>Spatial Distance Calculation: </a:t>
            </a:r>
          </a:p>
          <a:p>
            <a:pPr lvl="1"/>
            <a:r>
              <a:rPr lang="en-US"/>
              <a:t>Used geospatial distance metrics to quantify proximity to potential contamination sources</a:t>
            </a:r>
            <a:endParaRPr lang="en-IN"/>
          </a:p>
        </p:txBody>
      </p:sp>
    </p:spTree>
    <p:extLst>
      <p:ext uri="{BB962C8B-B14F-4D97-AF65-F5344CB8AC3E}">
        <p14:creationId xmlns:p14="http://schemas.microsoft.com/office/powerpoint/2010/main" val="8899250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188123BD4BFF4BB6E1493C4CA41BCC" ma:contentTypeVersion="4" ma:contentTypeDescription="Create a new document." ma:contentTypeScope="" ma:versionID="2bee69a13783c616d5c444d04f28013f">
  <xsd:schema xmlns:xsd="http://www.w3.org/2001/XMLSchema" xmlns:xs="http://www.w3.org/2001/XMLSchema" xmlns:p="http://schemas.microsoft.com/office/2006/metadata/properties" xmlns:ns2="c777777e-1ffb-4618-8ccf-3c243d531f26" targetNamespace="http://schemas.microsoft.com/office/2006/metadata/properties" ma:root="true" ma:fieldsID="db8a8097127ad6d20d9bd80c547d5d38" ns2:_="">
    <xsd:import namespace="c777777e-1ffb-4618-8ccf-3c243d531f2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77777e-1ffb-4618-8ccf-3c243d531f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62C04D-D0FA-493C-836D-105FB1C40CB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8481C2F-D9E0-44D9-AB79-B8C93256847D}">
  <ds:schemaRefs>
    <ds:schemaRef ds:uri="http://schemas.microsoft.com/sharepoint/v3/contenttype/forms"/>
  </ds:schemaRefs>
</ds:datastoreItem>
</file>

<file path=customXml/itemProps3.xml><?xml version="1.0" encoding="utf-8"?>
<ds:datastoreItem xmlns:ds="http://schemas.openxmlformats.org/officeDocument/2006/customXml" ds:itemID="{4ACFCC60-2798-4371-A9BE-C0E121371AF6}">
  <ds:schemaRefs>
    <ds:schemaRef ds:uri="c777777e-1ffb-4618-8ccf-3c243d531f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1</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Ion</vt:lpstr>
      <vt:lpstr>   Application of Graph Theory to Modeling and Visualization of Epidemiology Data</vt:lpstr>
      <vt:lpstr>Research Problem:</vt:lpstr>
      <vt:lpstr>Objectives</vt:lpstr>
      <vt:lpstr>Dataset Overview </vt:lpstr>
      <vt:lpstr>PowerPoint Presentation</vt:lpstr>
      <vt:lpstr>PowerPoint Presentation</vt:lpstr>
      <vt:lpstr>PowerPoint Presentation</vt:lpstr>
      <vt:lpstr>Data Cleaning &amp; Preprocessing Techniques</vt:lpstr>
      <vt:lpstr>Feature Engineering or Transformation</vt:lpstr>
      <vt:lpstr>Univariate Analysis:   </vt:lpstr>
      <vt:lpstr>Multivariate Analysis</vt:lpstr>
      <vt:lpstr>PowerPoint Presentation</vt:lpstr>
      <vt:lpstr>Multi-variate Geographic Visualization</vt:lpstr>
      <vt:lpstr> Nodal Visualizations of States and  Superfund Sites</vt:lpstr>
      <vt:lpstr>References [1]    L. Aiello and S. Banerjee, “Detecting Spatial Health Disparities Using Disease Maps,” Sep. 05, 2023, arXiv: arXiv:2309.02086. doi: 10.48550/arXiv.2309.02086. [2]    A. Saha, M. Ghorbani, D. Suleimenova, A. Anagnostou, and D. Groen, “Impact of geography on the importance of parameters in infectious disease models,” Oct. 20, 2023, arXiv: arXiv:2310.02449. doi: 10.48550/arXiv.2310.02449. [3]    T. Q. Tan, R. Kullar, T. H. Swartz, T. A. Mathew, D. A. Piggott, and V. Berthaud, “Location Matters: Geographic Disparities and Impact of Coronavirus Disease 2019,” The Journal of Infectious Diseases, vol. 222, no. 12, pp. 1951–1954, Nov. 2020, doi: 10.1093/infdis/jiaa583. [4]    S. Shiode, “Revisiting John Snow’s map: network-based spatial demarcation of cholera area,” International Journal of Geographical Information Science, vol. 26, no. 1, pp. 133–150, Jan. 2012, doi: 10.1080/13658816.2011.577433. [5]    L. Beale, J. J. Abellan, S. Hodgson, and L. Jarup, “Methodologic Issues and Approaches to Spatial Epidemiology,” Environmental Health Perspectives, vol. 116, no. 8, pp. 1105–1110, Aug. 2008, doi: 10.1289/ehp.10816. [6]    Y. Cui, K. M. Eccles, R. K. Kwok, B. R. Joubert, K. P. Messier, and D. M. Balshaw, “Integrating Multiscale Geospatial Environmental Data into Large Population Health Studies: Challenges and Opportunities,” Toxics, vol. 10, no. 7, p. 403, Jul. 2022, doi: 10.3390/toxics10070403. [7]    M. Rezaeian, G. Dunn, S. St Leger, and L. Appleby, “Geographical epidemiology, spatial analysis and geographical information systems: a multidisciplinary glossary,” Journal of Epidemiology &amp; Community Health, vol. 61, no. 2, pp. 98–102, Feb. 2007, doi: 10.1136/jech.2005.043117. [8]    A. Vora, D. S. Burke, and D. A. T. Cummings, “The impact of a physical geographic barrier on the dynamics of measles,” Epidemiol. Infect., vol. 136, no. 5, pp. 713–720, May 2008, doi: 10.1017/S0950268807009193. [9]    V. Harish et al., “Human movement and environmental barriers shape the emergence of dengue,” Nat Commun, vol. 15, no. 1, p. 4205, May 2024, doi: 10.1038/s41467-024-48465-0. [10]  R. Maheswaran, C. Craigs, S. Read, P. A. Bath, and P. Willett, “A graph-theory method for pattern identification in geographical epidemiology – a preliminary application to deprivation and mortality,” Int J Health Geogr, vol. 8, no. 1, p. 28, May 2009, doi: 10.1186/1476-072X-8-28. [11]  D. Bucur and P. Holme, “Beyond ranking nodes: Predicting epidemic outbreak sizes by network centralities,” PLoS Comput Biol, vol. 16, no. 7, p. e1008052, Jul. 2020, doi: 10.1371/journal.pcbi.1008052. [12]  L. M. Smith, K. Lerman, C. Garcia-Cardona, A. G. Percus, and R. Ghosh, “Spectral Clustering with Epidemic Diffusion,” Phys. Rev. E, vol. 88, no. 4, p. 042813, Oct. 2013, doi: 10.1103/PhysRevE.88.042813. [13]  Z. Ma and L. Rennert, “An epidemiological modeling framework to inform institutional-level response to infectious disease outbreaks: a Covid-19 case study,” Sci Rep, vol. 14, no. 1, p. 7221, Mar. 2024, doi: 10.1038/s41598-024-57488-y. [14]  A. L. Bowring, D. Ten Brink, R. Martin-Hughes, N. Fraser-Hurt, N. Cheikh, and N. Scott, “Evaluation of the use of modelling in resource allocation decisions for HIV and TB,” BMJ Glob Health, vol. 9, no. 1, p. e012418, Jan. 2024, doi: 10.1136/bmjgh-2023-012418. [15]  R. Selvan, B. Pepin, C. Igel, G. Samuel, and E. B. Dam, “PePR: Performance Per Resource Unit as a Metric to Promote Small-Scale Deep Learning in Medical Image Analysis,” Dec. 05, 2024, arXiv: arXiv:2403.12562. doi: 10.48550/arXiv.2403.12562. [16]  A. Crisan, “The Importance of Data Visualization in Combating a Pandemic,” Am J Public Health, vol. 112, no. 6, pp. 893–895, Jun. 2022, doi: 10.2105/AJPH.2022.306857. [17]  K. Motoki, T. Saito, and Y. Takano, “Scientific Literacy Linked to Attitudes Toward COVID-19 Vaccinations: A Pre-Registered Study,” Front. Commun., vol. 6, p. 707391, Jul. 2021, doi: 10.3389/fcomm.2021.707391.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8</cp:revision>
  <dcterms:created xsi:type="dcterms:W3CDTF">2025-02-23T01:35:53Z</dcterms:created>
  <dcterms:modified xsi:type="dcterms:W3CDTF">2025-02-26T21:41:50Z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0x01010068188123BD4BFF4BB6E1493C4CA41BCC</vt:lpwstr>
  </property>
</Properties>
</file>